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62"/>
  </p:notesMasterIdLst>
  <p:sldIdLst>
    <p:sldId id="257" r:id="rId3"/>
    <p:sldId id="258" r:id="rId4"/>
    <p:sldId id="329" r:id="rId5"/>
    <p:sldId id="328" r:id="rId6"/>
    <p:sldId id="321" r:id="rId7"/>
    <p:sldId id="320" r:id="rId8"/>
    <p:sldId id="343" r:id="rId9"/>
    <p:sldId id="261" r:id="rId10"/>
    <p:sldId id="322" r:id="rId11"/>
    <p:sldId id="272" r:id="rId12"/>
    <p:sldId id="311" r:id="rId13"/>
    <p:sldId id="302" r:id="rId14"/>
    <p:sldId id="317" r:id="rId15"/>
    <p:sldId id="333" r:id="rId16"/>
    <p:sldId id="332" r:id="rId17"/>
    <p:sldId id="335" r:id="rId18"/>
    <p:sldId id="334" r:id="rId19"/>
    <p:sldId id="336" r:id="rId20"/>
    <p:sldId id="337" r:id="rId21"/>
    <p:sldId id="338" r:id="rId22"/>
    <p:sldId id="301" r:id="rId23"/>
    <p:sldId id="260" r:id="rId24"/>
    <p:sldId id="312" r:id="rId25"/>
    <p:sldId id="313" r:id="rId26"/>
    <p:sldId id="316" r:id="rId27"/>
    <p:sldId id="314" r:id="rId28"/>
    <p:sldId id="315" r:id="rId29"/>
    <p:sldId id="262" r:id="rId30"/>
    <p:sldId id="323" r:id="rId31"/>
    <p:sldId id="265" r:id="rId32"/>
    <p:sldId id="274" r:id="rId33"/>
    <p:sldId id="275" r:id="rId34"/>
    <p:sldId id="276" r:id="rId35"/>
    <p:sldId id="280" r:id="rId36"/>
    <p:sldId id="310" r:id="rId37"/>
    <p:sldId id="281" r:id="rId38"/>
    <p:sldId id="340" r:id="rId39"/>
    <p:sldId id="325" r:id="rId40"/>
    <p:sldId id="283" r:id="rId41"/>
    <p:sldId id="288" r:id="rId42"/>
    <p:sldId id="305" r:id="rId43"/>
    <p:sldId id="308" r:id="rId44"/>
    <p:sldId id="318" r:id="rId45"/>
    <p:sldId id="304" r:id="rId46"/>
    <p:sldId id="309" r:id="rId47"/>
    <p:sldId id="284" r:id="rId48"/>
    <p:sldId id="326" r:id="rId49"/>
    <p:sldId id="287" r:id="rId50"/>
    <p:sldId id="327" r:id="rId51"/>
    <p:sldId id="339" r:id="rId52"/>
    <p:sldId id="277" r:id="rId53"/>
    <p:sldId id="286" r:id="rId54"/>
    <p:sldId id="278" r:id="rId55"/>
    <p:sldId id="292" r:id="rId56"/>
    <p:sldId id="289" r:id="rId57"/>
    <p:sldId id="264" r:id="rId58"/>
    <p:sldId id="331" r:id="rId59"/>
    <p:sldId id="330" r:id="rId60"/>
    <p:sldId id="34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39A4B-1167-47A6-ACB1-785A646DEC3F}"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0576FA3F-CAE6-4014-8DC6-7E8F465CBC8F}">
      <dgm:prSet/>
      <dgm:spPr/>
      <dgm:t>
        <a:bodyPr/>
        <a:lstStyle/>
        <a:p>
          <a:r>
            <a:rPr lang="en-US"/>
            <a:t>What is WIC and why is WIC Important?</a:t>
          </a:r>
        </a:p>
      </dgm:t>
    </dgm:pt>
    <dgm:pt modelId="{A48D5425-B5D7-4065-B9BC-5781A376AFE3}" type="parTrans" cxnId="{9E1E07E2-89C3-4C21-8E26-612888D2B2C4}">
      <dgm:prSet/>
      <dgm:spPr/>
      <dgm:t>
        <a:bodyPr/>
        <a:lstStyle/>
        <a:p>
          <a:endParaRPr lang="en-US"/>
        </a:p>
      </dgm:t>
    </dgm:pt>
    <dgm:pt modelId="{91051CC8-A379-43A6-A6E5-9B15A69C3DDC}" type="sibTrans" cxnId="{9E1E07E2-89C3-4C21-8E26-612888D2B2C4}">
      <dgm:prSet/>
      <dgm:spPr/>
      <dgm:t>
        <a:bodyPr/>
        <a:lstStyle/>
        <a:p>
          <a:endParaRPr lang="en-US"/>
        </a:p>
      </dgm:t>
    </dgm:pt>
    <dgm:pt modelId="{C27FBEAB-DA0F-48EF-B8D6-3525D50AFA4C}">
      <dgm:prSet/>
      <dgm:spPr/>
      <dgm:t>
        <a:bodyPr/>
        <a:lstStyle/>
        <a:p>
          <a:r>
            <a:rPr lang="en-US"/>
            <a:t>WIC Approved Foods and Food Packages</a:t>
          </a:r>
        </a:p>
      </dgm:t>
    </dgm:pt>
    <dgm:pt modelId="{764E519C-6F1A-49C4-9AC1-02D4D02838CB}" type="parTrans" cxnId="{315570CA-9DA9-4ABF-B4EF-197BC7E6C12B}">
      <dgm:prSet/>
      <dgm:spPr/>
      <dgm:t>
        <a:bodyPr/>
        <a:lstStyle/>
        <a:p>
          <a:endParaRPr lang="en-US"/>
        </a:p>
      </dgm:t>
    </dgm:pt>
    <dgm:pt modelId="{C58D4457-4346-4AB3-9122-4853DD258F34}" type="sibTrans" cxnId="{315570CA-9DA9-4ABF-B4EF-197BC7E6C12B}">
      <dgm:prSet/>
      <dgm:spPr/>
      <dgm:t>
        <a:bodyPr/>
        <a:lstStyle/>
        <a:p>
          <a:endParaRPr lang="en-US"/>
        </a:p>
      </dgm:t>
    </dgm:pt>
    <dgm:pt modelId="{3434DEAC-FC74-425B-A976-A6C7F974C796}">
      <dgm:prSet/>
      <dgm:spPr/>
      <dgm:t>
        <a:bodyPr/>
        <a:lstStyle/>
        <a:p>
          <a:r>
            <a:rPr lang="en-US"/>
            <a:t>WIC Shopping, Transactions, UPC Submissions and the Claims Procedure</a:t>
          </a:r>
        </a:p>
      </dgm:t>
    </dgm:pt>
    <dgm:pt modelId="{5E6926CC-7B3E-45BE-B78B-C8257BD55209}" type="parTrans" cxnId="{D4F98815-7A0B-4CC2-8F44-A6E5D433767B}">
      <dgm:prSet/>
      <dgm:spPr/>
      <dgm:t>
        <a:bodyPr/>
        <a:lstStyle/>
        <a:p>
          <a:endParaRPr lang="en-US"/>
        </a:p>
      </dgm:t>
    </dgm:pt>
    <dgm:pt modelId="{453B3E01-C113-43EF-AEB1-D23545C2AFE2}" type="sibTrans" cxnId="{D4F98815-7A0B-4CC2-8F44-A6E5D433767B}">
      <dgm:prSet/>
      <dgm:spPr/>
      <dgm:t>
        <a:bodyPr/>
        <a:lstStyle/>
        <a:p>
          <a:endParaRPr lang="en-US"/>
        </a:p>
      </dgm:t>
    </dgm:pt>
    <dgm:pt modelId="{D4283AA9-6F7C-417B-90DB-AC9C195B8DFC}">
      <dgm:prSet/>
      <dgm:spPr/>
      <dgm:t>
        <a:bodyPr/>
        <a:lstStyle/>
        <a:p>
          <a:r>
            <a:rPr lang="en-US"/>
            <a:t>Vendor Rights and Responsibilities </a:t>
          </a:r>
        </a:p>
      </dgm:t>
    </dgm:pt>
    <dgm:pt modelId="{E4E99991-179C-4D7D-A004-1334ECBDA207}" type="parTrans" cxnId="{D3576D87-027B-4FE5-9731-E66CEFDE34B0}">
      <dgm:prSet/>
      <dgm:spPr/>
      <dgm:t>
        <a:bodyPr/>
        <a:lstStyle/>
        <a:p>
          <a:endParaRPr lang="en-US"/>
        </a:p>
      </dgm:t>
    </dgm:pt>
    <dgm:pt modelId="{D4458CC8-02C3-4741-ADCE-583232A8CEA9}" type="sibTrans" cxnId="{D3576D87-027B-4FE5-9731-E66CEFDE34B0}">
      <dgm:prSet/>
      <dgm:spPr/>
      <dgm:t>
        <a:bodyPr/>
        <a:lstStyle/>
        <a:p>
          <a:endParaRPr lang="en-US"/>
        </a:p>
      </dgm:t>
    </dgm:pt>
    <dgm:pt modelId="{4F67D2AB-B55B-407B-9B6F-05CCE41BB9EE}">
      <dgm:prSet/>
      <dgm:spPr/>
      <dgm:t>
        <a:bodyPr/>
        <a:lstStyle/>
        <a:p>
          <a:r>
            <a:rPr lang="en-US"/>
            <a:t>Complaints</a:t>
          </a:r>
        </a:p>
      </dgm:t>
    </dgm:pt>
    <dgm:pt modelId="{226175BE-6975-4946-8DE0-A6B0D58191D3}" type="parTrans" cxnId="{E4D15AF4-8307-4868-8963-B33D48000298}">
      <dgm:prSet/>
      <dgm:spPr/>
      <dgm:t>
        <a:bodyPr/>
        <a:lstStyle/>
        <a:p>
          <a:endParaRPr lang="en-US"/>
        </a:p>
      </dgm:t>
    </dgm:pt>
    <dgm:pt modelId="{5C528D97-0267-4204-95BC-E58EB75DB4BA}" type="sibTrans" cxnId="{E4D15AF4-8307-4868-8963-B33D48000298}">
      <dgm:prSet/>
      <dgm:spPr/>
      <dgm:t>
        <a:bodyPr/>
        <a:lstStyle/>
        <a:p>
          <a:endParaRPr lang="en-US"/>
        </a:p>
      </dgm:t>
    </dgm:pt>
    <dgm:pt modelId="{12934960-65F3-4912-8166-E7F47626DE26}">
      <dgm:prSet/>
      <dgm:spPr/>
      <dgm:t>
        <a:bodyPr/>
        <a:lstStyle/>
        <a:p>
          <a:r>
            <a:rPr lang="en-US"/>
            <a:t>Vendor Tools and References</a:t>
          </a:r>
        </a:p>
      </dgm:t>
    </dgm:pt>
    <dgm:pt modelId="{A3C4E08F-195C-4FB9-BA0A-D810C8D2D2A0}" type="parTrans" cxnId="{20B1A3C6-6C02-457C-9B7D-45838C8D9387}">
      <dgm:prSet/>
      <dgm:spPr/>
      <dgm:t>
        <a:bodyPr/>
        <a:lstStyle/>
        <a:p>
          <a:endParaRPr lang="en-US"/>
        </a:p>
      </dgm:t>
    </dgm:pt>
    <dgm:pt modelId="{E6EFD451-D016-4E1B-B405-7A1536CE5173}" type="sibTrans" cxnId="{20B1A3C6-6C02-457C-9B7D-45838C8D9387}">
      <dgm:prSet/>
      <dgm:spPr/>
      <dgm:t>
        <a:bodyPr/>
        <a:lstStyle/>
        <a:p>
          <a:endParaRPr lang="en-US"/>
        </a:p>
      </dgm:t>
    </dgm:pt>
    <dgm:pt modelId="{C19E6F4B-2964-41CA-BE92-3DCCA0FEB099}" type="pres">
      <dgm:prSet presAssocID="{E3E39A4B-1167-47A6-ACB1-785A646DEC3F}" presName="root" presStyleCnt="0">
        <dgm:presLayoutVars>
          <dgm:dir/>
          <dgm:resizeHandles val="exact"/>
        </dgm:presLayoutVars>
      </dgm:prSet>
      <dgm:spPr/>
    </dgm:pt>
    <dgm:pt modelId="{5B19CBE0-514A-4236-8BDD-6A48E1F87C80}" type="pres">
      <dgm:prSet presAssocID="{0576FA3F-CAE6-4014-8DC6-7E8F465CBC8F}" presName="compNode" presStyleCnt="0"/>
      <dgm:spPr/>
    </dgm:pt>
    <dgm:pt modelId="{8B3DBD5C-14A8-43F6-95CA-91A74FFD3E2F}" type="pres">
      <dgm:prSet presAssocID="{0576FA3F-CAE6-4014-8DC6-7E8F465CBC8F}" presName="bgRect" presStyleLbl="bgShp" presStyleIdx="0" presStyleCnt="6"/>
      <dgm:spPr/>
    </dgm:pt>
    <dgm:pt modelId="{D37FB96B-B457-4573-9C32-1EF0DB10B2CE}" type="pres">
      <dgm:prSet presAssocID="{0576FA3F-CAE6-4014-8DC6-7E8F465CBC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Fi"/>
        </a:ext>
      </dgm:extLst>
    </dgm:pt>
    <dgm:pt modelId="{D26967EF-9A3F-4B58-81F8-A82C5606B04C}" type="pres">
      <dgm:prSet presAssocID="{0576FA3F-CAE6-4014-8DC6-7E8F465CBC8F}" presName="spaceRect" presStyleCnt="0"/>
      <dgm:spPr/>
    </dgm:pt>
    <dgm:pt modelId="{AF3C9EAA-521A-43E6-9B07-F59F0031EAAE}" type="pres">
      <dgm:prSet presAssocID="{0576FA3F-CAE6-4014-8DC6-7E8F465CBC8F}" presName="parTx" presStyleLbl="revTx" presStyleIdx="0" presStyleCnt="6">
        <dgm:presLayoutVars>
          <dgm:chMax val="0"/>
          <dgm:chPref val="0"/>
        </dgm:presLayoutVars>
      </dgm:prSet>
      <dgm:spPr/>
    </dgm:pt>
    <dgm:pt modelId="{43F85EA7-6C93-490D-B6E4-10E5F1F383D4}" type="pres">
      <dgm:prSet presAssocID="{91051CC8-A379-43A6-A6E5-9B15A69C3DDC}" presName="sibTrans" presStyleCnt="0"/>
      <dgm:spPr/>
    </dgm:pt>
    <dgm:pt modelId="{AA42F0DA-5C28-42DD-B5BB-23249B062549}" type="pres">
      <dgm:prSet presAssocID="{C27FBEAB-DA0F-48EF-B8D6-3525D50AFA4C}" presName="compNode" presStyleCnt="0"/>
      <dgm:spPr/>
    </dgm:pt>
    <dgm:pt modelId="{A3461F69-B4C5-400B-9F60-218545B7DC47}" type="pres">
      <dgm:prSet presAssocID="{C27FBEAB-DA0F-48EF-B8D6-3525D50AFA4C}" presName="bgRect" presStyleLbl="bgShp" presStyleIdx="1" presStyleCnt="6"/>
      <dgm:spPr/>
    </dgm:pt>
    <dgm:pt modelId="{EE0FB8A8-715E-4E81-9356-9D07037C6499}" type="pres">
      <dgm:prSet presAssocID="{C27FBEAB-DA0F-48EF-B8D6-3525D50AFA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887647-CCFC-40DC-8D30-B3703F82CC0B}" type="pres">
      <dgm:prSet presAssocID="{C27FBEAB-DA0F-48EF-B8D6-3525D50AFA4C}" presName="spaceRect" presStyleCnt="0"/>
      <dgm:spPr/>
    </dgm:pt>
    <dgm:pt modelId="{9BE64BFD-4B48-4820-B45E-C8286E3C59DD}" type="pres">
      <dgm:prSet presAssocID="{C27FBEAB-DA0F-48EF-B8D6-3525D50AFA4C}" presName="parTx" presStyleLbl="revTx" presStyleIdx="1" presStyleCnt="6">
        <dgm:presLayoutVars>
          <dgm:chMax val="0"/>
          <dgm:chPref val="0"/>
        </dgm:presLayoutVars>
      </dgm:prSet>
      <dgm:spPr/>
    </dgm:pt>
    <dgm:pt modelId="{F969F73F-AA39-440B-AB9F-5113E61B5D63}" type="pres">
      <dgm:prSet presAssocID="{C58D4457-4346-4AB3-9122-4853DD258F34}" presName="sibTrans" presStyleCnt="0"/>
      <dgm:spPr/>
    </dgm:pt>
    <dgm:pt modelId="{7DF1F4BA-9570-4DA7-A454-D304568A3A42}" type="pres">
      <dgm:prSet presAssocID="{3434DEAC-FC74-425B-A976-A6C7F974C796}" presName="compNode" presStyleCnt="0"/>
      <dgm:spPr/>
    </dgm:pt>
    <dgm:pt modelId="{062F8BE7-4B72-48AF-9FD5-F93D188024B6}" type="pres">
      <dgm:prSet presAssocID="{3434DEAC-FC74-425B-A976-A6C7F974C796}" presName="bgRect" presStyleLbl="bgShp" presStyleIdx="2" presStyleCnt="6"/>
      <dgm:spPr/>
    </dgm:pt>
    <dgm:pt modelId="{2FCE7B47-DC16-4916-BFC5-573D6D9AB916}" type="pres">
      <dgm:prSet presAssocID="{3434DEAC-FC74-425B-A976-A6C7F974C79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redder"/>
        </a:ext>
      </dgm:extLst>
    </dgm:pt>
    <dgm:pt modelId="{A4DE9AB0-4E7F-416A-9324-8F27BD7BF71C}" type="pres">
      <dgm:prSet presAssocID="{3434DEAC-FC74-425B-A976-A6C7F974C796}" presName="spaceRect" presStyleCnt="0"/>
      <dgm:spPr/>
    </dgm:pt>
    <dgm:pt modelId="{50650EFA-8FD5-452F-A23F-4B9686FD1FDE}" type="pres">
      <dgm:prSet presAssocID="{3434DEAC-FC74-425B-A976-A6C7F974C796}" presName="parTx" presStyleLbl="revTx" presStyleIdx="2" presStyleCnt="6" custScaleY="98494">
        <dgm:presLayoutVars>
          <dgm:chMax val="0"/>
          <dgm:chPref val="0"/>
        </dgm:presLayoutVars>
      </dgm:prSet>
      <dgm:spPr/>
    </dgm:pt>
    <dgm:pt modelId="{123F31C8-1C18-4DCA-A392-287E0B78FE9F}" type="pres">
      <dgm:prSet presAssocID="{453B3E01-C113-43EF-AEB1-D23545C2AFE2}" presName="sibTrans" presStyleCnt="0"/>
      <dgm:spPr/>
    </dgm:pt>
    <dgm:pt modelId="{9C398363-3837-4DBA-AC72-C30D16BB1F04}" type="pres">
      <dgm:prSet presAssocID="{D4283AA9-6F7C-417B-90DB-AC9C195B8DFC}" presName="compNode" presStyleCnt="0"/>
      <dgm:spPr/>
    </dgm:pt>
    <dgm:pt modelId="{61655088-E4D9-4D0C-8427-34179AE50B27}" type="pres">
      <dgm:prSet presAssocID="{D4283AA9-6F7C-417B-90DB-AC9C195B8DFC}" presName="bgRect" presStyleLbl="bgShp" presStyleIdx="3" presStyleCnt="6" custLinFactNeighborX="101" custLinFactNeighborY="-2101"/>
      <dgm:spPr/>
    </dgm:pt>
    <dgm:pt modelId="{E5EF270D-A905-45CC-8855-DDCD4D789C42}" type="pres">
      <dgm:prSet presAssocID="{D4283AA9-6F7C-417B-90DB-AC9C195B8DF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805C19E-96FD-4203-8A99-7095BCDA4583}" type="pres">
      <dgm:prSet presAssocID="{D4283AA9-6F7C-417B-90DB-AC9C195B8DFC}" presName="spaceRect" presStyleCnt="0"/>
      <dgm:spPr/>
    </dgm:pt>
    <dgm:pt modelId="{9B97717A-8E56-4E94-802D-15ECAF0B4D5B}" type="pres">
      <dgm:prSet presAssocID="{D4283AA9-6F7C-417B-90DB-AC9C195B8DFC}" presName="parTx" presStyleLbl="revTx" presStyleIdx="3" presStyleCnt="6">
        <dgm:presLayoutVars>
          <dgm:chMax val="0"/>
          <dgm:chPref val="0"/>
        </dgm:presLayoutVars>
      </dgm:prSet>
      <dgm:spPr/>
    </dgm:pt>
    <dgm:pt modelId="{3CC639C1-D1BD-487B-BFCE-724BAB2D1B47}" type="pres">
      <dgm:prSet presAssocID="{D4458CC8-02C3-4741-ADCE-583232A8CEA9}" presName="sibTrans" presStyleCnt="0"/>
      <dgm:spPr/>
    </dgm:pt>
    <dgm:pt modelId="{CB4B90F2-C6CB-4184-ACE5-BFC7C9BE074B}" type="pres">
      <dgm:prSet presAssocID="{4F67D2AB-B55B-407B-9B6F-05CCE41BB9EE}" presName="compNode" presStyleCnt="0"/>
      <dgm:spPr/>
    </dgm:pt>
    <dgm:pt modelId="{2153F6F3-ABDA-486A-8584-A7FED43CCB34}" type="pres">
      <dgm:prSet presAssocID="{4F67D2AB-B55B-407B-9B6F-05CCE41BB9EE}" presName="bgRect" presStyleLbl="bgShp" presStyleIdx="4" presStyleCnt="6"/>
      <dgm:spPr/>
    </dgm:pt>
    <dgm:pt modelId="{BC4D1EAE-102B-4699-81FF-6199DF574316}" type="pres">
      <dgm:prSet presAssocID="{4F67D2AB-B55B-407B-9B6F-05CCE41BB9E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3CB904A0-076F-4962-8DAB-C48E5C0C3487}" type="pres">
      <dgm:prSet presAssocID="{4F67D2AB-B55B-407B-9B6F-05CCE41BB9EE}" presName="spaceRect" presStyleCnt="0"/>
      <dgm:spPr/>
    </dgm:pt>
    <dgm:pt modelId="{D0C4B335-9DCE-46F1-8F51-8AC3D6DA0F6B}" type="pres">
      <dgm:prSet presAssocID="{4F67D2AB-B55B-407B-9B6F-05CCE41BB9EE}" presName="parTx" presStyleLbl="revTx" presStyleIdx="4" presStyleCnt="6">
        <dgm:presLayoutVars>
          <dgm:chMax val="0"/>
          <dgm:chPref val="0"/>
        </dgm:presLayoutVars>
      </dgm:prSet>
      <dgm:spPr/>
    </dgm:pt>
    <dgm:pt modelId="{BA45389E-5D10-4BAD-AF13-4DB8FC3B6B13}" type="pres">
      <dgm:prSet presAssocID="{5C528D97-0267-4204-95BC-E58EB75DB4BA}" presName="sibTrans" presStyleCnt="0"/>
      <dgm:spPr/>
    </dgm:pt>
    <dgm:pt modelId="{7ADC37AD-DAB6-4D5F-B59B-606C077AFAB8}" type="pres">
      <dgm:prSet presAssocID="{12934960-65F3-4912-8166-E7F47626DE26}" presName="compNode" presStyleCnt="0"/>
      <dgm:spPr/>
    </dgm:pt>
    <dgm:pt modelId="{0DCC44C6-9062-4984-8E53-50DC26B63A7B}" type="pres">
      <dgm:prSet presAssocID="{12934960-65F3-4912-8166-E7F47626DE26}" presName="bgRect" presStyleLbl="bgShp" presStyleIdx="5" presStyleCnt="6"/>
      <dgm:spPr/>
    </dgm:pt>
    <dgm:pt modelId="{2257D3E8-9A75-4DC3-A242-C1FB38AB9F60}" type="pres">
      <dgm:prSet presAssocID="{12934960-65F3-4912-8166-E7F47626DE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ols"/>
        </a:ext>
      </dgm:extLst>
    </dgm:pt>
    <dgm:pt modelId="{E5DA1C27-BC48-464A-8917-5BEBEB2D6F71}" type="pres">
      <dgm:prSet presAssocID="{12934960-65F3-4912-8166-E7F47626DE26}" presName="spaceRect" presStyleCnt="0"/>
      <dgm:spPr/>
    </dgm:pt>
    <dgm:pt modelId="{8BD6CC47-ED98-4344-9007-F306DA0E559A}" type="pres">
      <dgm:prSet presAssocID="{12934960-65F3-4912-8166-E7F47626DE26}" presName="parTx" presStyleLbl="revTx" presStyleIdx="5" presStyleCnt="6">
        <dgm:presLayoutVars>
          <dgm:chMax val="0"/>
          <dgm:chPref val="0"/>
        </dgm:presLayoutVars>
      </dgm:prSet>
      <dgm:spPr/>
    </dgm:pt>
  </dgm:ptLst>
  <dgm:cxnLst>
    <dgm:cxn modelId="{D4F98815-7A0B-4CC2-8F44-A6E5D433767B}" srcId="{E3E39A4B-1167-47A6-ACB1-785A646DEC3F}" destId="{3434DEAC-FC74-425B-A976-A6C7F974C796}" srcOrd="2" destOrd="0" parTransId="{5E6926CC-7B3E-45BE-B78B-C8257BD55209}" sibTransId="{453B3E01-C113-43EF-AEB1-D23545C2AFE2}"/>
    <dgm:cxn modelId="{6DB3A53B-EFB2-4775-B599-2B08758123D4}" type="presOf" srcId="{0576FA3F-CAE6-4014-8DC6-7E8F465CBC8F}" destId="{AF3C9EAA-521A-43E6-9B07-F59F0031EAAE}" srcOrd="0" destOrd="0" presId="urn:microsoft.com/office/officeart/2018/2/layout/IconVerticalSolidList"/>
    <dgm:cxn modelId="{0A70464D-4164-4332-AE32-177D295406E4}" type="presOf" srcId="{E3E39A4B-1167-47A6-ACB1-785A646DEC3F}" destId="{C19E6F4B-2964-41CA-BE92-3DCCA0FEB099}" srcOrd="0" destOrd="0" presId="urn:microsoft.com/office/officeart/2018/2/layout/IconVerticalSolidList"/>
    <dgm:cxn modelId="{D3576D87-027B-4FE5-9731-E66CEFDE34B0}" srcId="{E3E39A4B-1167-47A6-ACB1-785A646DEC3F}" destId="{D4283AA9-6F7C-417B-90DB-AC9C195B8DFC}" srcOrd="3" destOrd="0" parTransId="{E4E99991-179C-4D7D-A004-1334ECBDA207}" sibTransId="{D4458CC8-02C3-4741-ADCE-583232A8CEA9}"/>
    <dgm:cxn modelId="{B7BC1592-4F57-4214-B228-6A73E663AE1D}" type="presOf" srcId="{12934960-65F3-4912-8166-E7F47626DE26}" destId="{8BD6CC47-ED98-4344-9007-F306DA0E559A}" srcOrd="0" destOrd="0" presId="urn:microsoft.com/office/officeart/2018/2/layout/IconVerticalSolidList"/>
    <dgm:cxn modelId="{23F77F9F-F252-459D-8A53-B6135544CC0C}" type="presOf" srcId="{4F67D2AB-B55B-407B-9B6F-05CCE41BB9EE}" destId="{D0C4B335-9DCE-46F1-8F51-8AC3D6DA0F6B}" srcOrd="0" destOrd="0" presId="urn:microsoft.com/office/officeart/2018/2/layout/IconVerticalSolidList"/>
    <dgm:cxn modelId="{20B1A3C6-6C02-457C-9B7D-45838C8D9387}" srcId="{E3E39A4B-1167-47A6-ACB1-785A646DEC3F}" destId="{12934960-65F3-4912-8166-E7F47626DE26}" srcOrd="5" destOrd="0" parTransId="{A3C4E08F-195C-4FB9-BA0A-D810C8D2D2A0}" sibTransId="{E6EFD451-D016-4E1B-B405-7A1536CE5173}"/>
    <dgm:cxn modelId="{83E131C9-4001-417C-9C8A-B96DEAA9D845}" type="presOf" srcId="{D4283AA9-6F7C-417B-90DB-AC9C195B8DFC}" destId="{9B97717A-8E56-4E94-802D-15ECAF0B4D5B}" srcOrd="0" destOrd="0" presId="urn:microsoft.com/office/officeart/2018/2/layout/IconVerticalSolidList"/>
    <dgm:cxn modelId="{315570CA-9DA9-4ABF-B4EF-197BC7E6C12B}" srcId="{E3E39A4B-1167-47A6-ACB1-785A646DEC3F}" destId="{C27FBEAB-DA0F-48EF-B8D6-3525D50AFA4C}" srcOrd="1" destOrd="0" parTransId="{764E519C-6F1A-49C4-9AC1-02D4D02838CB}" sibTransId="{C58D4457-4346-4AB3-9122-4853DD258F34}"/>
    <dgm:cxn modelId="{BB4C57D0-D09B-40DA-8ED0-250323CB114D}" type="presOf" srcId="{C27FBEAB-DA0F-48EF-B8D6-3525D50AFA4C}" destId="{9BE64BFD-4B48-4820-B45E-C8286E3C59DD}" srcOrd="0" destOrd="0" presId="urn:microsoft.com/office/officeart/2018/2/layout/IconVerticalSolidList"/>
    <dgm:cxn modelId="{9C9669D9-3FD9-4EA3-BB69-0EF1DAC6A9EE}" type="presOf" srcId="{3434DEAC-FC74-425B-A976-A6C7F974C796}" destId="{50650EFA-8FD5-452F-A23F-4B9686FD1FDE}" srcOrd="0" destOrd="0" presId="urn:microsoft.com/office/officeart/2018/2/layout/IconVerticalSolidList"/>
    <dgm:cxn modelId="{9E1E07E2-89C3-4C21-8E26-612888D2B2C4}" srcId="{E3E39A4B-1167-47A6-ACB1-785A646DEC3F}" destId="{0576FA3F-CAE6-4014-8DC6-7E8F465CBC8F}" srcOrd="0" destOrd="0" parTransId="{A48D5425-B5D7-4065-B9BC-5781A376AFE3}" sibTransId="{91051CC8-A379-43A6-A6E5-9B15A69C3DDC}"/>
    <dgm:cxn modelId="{E4D15AF4-8307-4868-8963-B33D48000298}" srcId="{E3E39A4B-1167-47A6-ACB1-785A646DEC3F}" destId="{4F67D2AB-B55B-407B-9B6F-05CCE41BB9EE}" srcOrd="4" destOrd="0" parTransId="{226175BE-6975-4946-8DE0-A6B0D58191D3}" sibTransId="{5C528D97-0267-4204-95BC-E58EB75DB4BA}"/>
    <dgm:cxn modelId="{2D9AA483-5056-4F5F-88B4-E1970E4B666A}" type="presParOf" srcId="{C19E6F4B-2964-41CA-BE92-3DCCA0FEB099}" destId="{5B19CBE0-514A-4236-8BDD-6A48E1F87C80}" srcOrd="0" destOrd="0" presId="urn:microsoft.com/office/officeart/2018/2/layout/IconVerticalSolidList"/>
    <dgm:cxn modelId="{41D227E4-787A-4563-BE85-426CDB5BF02C}" type="presParOf" srcId="{5B19CBE0-514A-4236-8BDD-6A48E1F87C80}" destId="{8B3DBD5C-14A8-43F6-95CA-91A74FFD3E2F}" srcOrd="0" destOrd="0" presId="urn:microsoft.com/office/officeart/2018/2/layout/IconVerticalSolidList"/>
    <dgm:cxn modelId="{507A1A2B-55F4-4D01-9D96-C62E901464DC}" type="presParOf" srcId="{5B19CBE0-514A-4236-8BDD-6A48E1F87C80}" destId="{D37FB96B-B457-4573-9C32-1EF0DB10B2CE}" srcOrd="1" destOrd="0" presId="urn:microsoft.com/office/officeart/2018/2/layout/IconVerticalSolidList"/>
    <dgm:cxn modelId="{F04F74BC-D79B-4FD7-A20F-CB55B6791569}" type="presParOf" srcId="{5B19CBE0-514A-4236-8BDD-6A48E1F87C80}" destId="{D26967EF-9A3F-4B58-81F8-A82C5606B04C}" srcOrd="2" destOrd="0" presId="urn:microsoft.com/office/officeart/2018/2/layout/IconVerticalSolidList"/>
    <dgm:cxn modelId="{94D53554-F938-4C38-AC16-65942635DE4A}" type="presParOf" srcId="{5B19CBE0-514A-4236-8BDD-6A48E1F87C80}" destId="{AF3C9EAA-521A-43E6-9B07-F59F0031EAAE}" srcOrd="3" destOrd="0" presId="urn:microsoft.com/office/officeart/2018/2/layout/IconVerticalSolidList"/>
    <dgm:cxn modelId="{C15B8018-969C-43F2-8676-A2AE0509CBAC}" type="presParOf" srcId="{C19E6F4B-2964-41CA-BE92-3DCCA0FEB099}" destId="{43F85EA7-6C93-490D-B6E4-10E5F1F383D4}" srcOrd="1" destOrd="0" presId="urn:microsoft.com/office/officeart/2018/2/layout/IconVerticalSolidList"/>
    <dgm:cxn modelId="{FF686211-B1CC-4C7A-9459-9875D083897B}" type="presParOf" srcId="{C19E6F4B-2964-41CA-BE92-3DCCA0FEB099}" destId="{AA42F0DA-5C28-42DD-B5BB-23249B062549}" srcOrd="2" destOrd="0" presId="urn:microsoft.com/office/officeart/2018/2/layout/IconVerticalSolidList"/>
    <dgm:cxn modelId="{A64A1241-E26F-4585-B7EC-403893F26984}" type="presParOf" srcId="{AA42F0DA-5C28-42DD-B5BB-23249B062549}" destId="{A3461F69-B4C5-400B-9F60-218545B7DC47}" srcOrd="0" destOrd="0" presId="urn:microsoft.com/office/officeart/2018/2/layout/IconVerticalSolidList"/>
    <dgm:cxn modelId="{C2A03EA2-2061-415E-9292-45144DD4FE17}" type="presParOf" srcId="{AA42F0DA-5C28-42DD-B5BB-23249B062549}" destId="{EE0FB8A8-715E-4E81-9356-9D07037C6499}" srcOrd="1" destOrd="0" presId="urn:microsoft.com/office/officeart/2018/2/layout/IconVerticalSolidList"/>
    <dgm:cxn modelId="{AB83D160-380A-47C6-8DE9-4D52D405FF3A}" type="presParOf" srcId="{AA42F0DA-5C28-42DD-B5BB-23249B062549}" destId="{BB887647-CCFC-40DC-8D30-B3703F82CC0B}" srcOrd="2" destOrd="0" presId="urn:microsoft.com/office/officeart/2018/2/layout/IconVerticalSolidList"/>
    <dgm:cxn modelId="{2FD689E1-1257-4B30-8EB8-38B53250C1AE}" type="presParOf" srcId="{AA42F0DA-5C28-42DD-B5BB-23249B062549}" destId="{9BE64BFD-4B48-4820-B45E-C8286E3C59DD}" srcOrd="3" destOrd="0" presId="urn:microsoft.com/office/officeart/2018/2/layout/IconVerticalSolidList"/>
    <dgm:cxn modelId="{90838B31-C600-45E2-AFDC-D17A3940DC5D}" type="presParOf" srcId="{C19E6F4B-2964-41CA-BE92-3DCCA0FEB099}" destId="{F969F73F-AA39-440B-AB9F-5113E61B5D63}" srcOrd="3" destOrd="0" presId="urn:microsoft.com/office/officeart/2018/2/layout/IconVerticalSolidList"/>
    <dgm:cxn modelId="{5B81FB51-A41B-4471-A3F4-3308437AE83B}" type="presParOf" srcId="{C19E6F4B-2964-41CA-BE92-3DCCA0FEB099}" destId="{7DF1F4BA-9570-4DA7-A454-D304568A3A42}" srcOrd="4" destOrd="0" presId="urn:microsoft.com/office/officeart/2018/2/layout/IconVerticalSolidList"/>
    <dgm:cxn modelId="{573BF728-9890-4227-8B2C-D18284A035D3}" type="presParOf" srcId="{7DF1F4BA-9570-4DA7-A454-D304568A3A42}" destId="{062F8BE7-4B72-48AF-9FD5-F93D188024B6}" srcOrd="0" destOrd="0" presId="urn:microsoft.com/office/officeart/2018/2/layout/IconVerticalSolidList"/>
    <dgm:cxn modelId="{7203F85C-84DF-4EFD-BE5B-95C636255075}" type="presParOf" srcId="{7DF1F4BA-9570-4DA7-A454-D304568A3A42}" destId="{2FCE7B47-DC16-4916-BFC5-573D6D9AB916}" srcOrd="1" destOrd="0" presId="urn:microsoft.com/office/officeart/2018/2/layout/IconVerticalSolidList"/>
    <dgm:cxn modelId="{EEDF22BD-A73C-479D-BECF-D30A8FEAB861}" type="presParOf" srcId="{7DF1F4BA-9570-4DA7-A454-D304568A3A42}" destId="{A4DE9AB0-4E7F-416A-9324-8F27BD7BF71C}" srcOrd="2" destOrd="0" presId="urn:microsoft.com/office/officeart/2018/2/layout/IconVerticalSolidList"/>
    <dgm:cxn modelId="{F997C233-0A01-4B4D-AE4F-77C174873FA4}" type="presParOf" srcId="{7DF1F4BA-9570-4DA7-A454-D304568A3A42}" destId="{50650EFA-8FD5-452F-A23F-4B9686FD1FDE}" srcOrd="3" destOrd="0" presId="urn:microsoft.com/office/officeart/2018/2/layout/IconVerticalSolidList"/>
    <dgm:cxn modelId="{A261574B-4BF4-444C-AC59-8CC722032E46}" type="presParOf" srcId="{C19E6F4B-2964-41CA-BE92-3DCCA0FEB099}" destId="{123F31C8-1C18-4DCA-A392-287E0B78FE9F}" srcOrd="5" destOrd="0" presId="urn:microsoft.com/office/officeart/2018/2/layout/IconVerticalSolidList"/>
    <dgm:cxn modelId="{79170588-159A-4EC3-AA9E-CBC6019A562F}" type="presParOf" srcId="{C19E6F4B-2964-41CA-BE92-3DCCA0FEB099}" destId="{9C398363-3837-4DBA-AC72-C30D16BB1F04}" srcOrd="6" destOrd="0" presId="urn:microsoft.com/office/officeart/2018/2/layout/IconVerticalSolidList"/>
    <dgm:cxn modelId="{75D109AA-6902-4BF9-8626-BDA8DD05CD74}" type="presParOf" srcId="{9C398363-3837-4DBA-AC72-C30D16BB1F04}" destId="{61655088-E4D9-4D0C-8427-34179AE50B27}" srcOrd="0" destOrd="0" presId="urn:microsoft.com/office/officeart/2018/2/layout/IconVerticalSolidList"/>
    <dgm:cxn modelId="{AF503C35-BE45-4E4F-9252-E30BA4026631}" type="presParOf" srcId="{9C398363-3837-4DBA-AC72-C30D16BB1F04}" destId="{E5EF270D-A905-45CC-8855-DDCD4D789C42}" srcOrd="1" destOrd="0" presId="urn:microsoft.com/office/officeart/2018/2/layout/IconVerticalSolidList"/>
    <dgm:cxn modelId="{FE5A0198-C1E2-42B2-A105-5564994E8EB4}" type="presParOf" srcId="{9C398363-3837-4DBA-AC72-C30D16BB1F04}" destId="{9805C19E-96FD-4203-8A99-7095BCDA4583}" srcOrd="2" destOrd="0" presId="urn:microsoft.com/office/officeart/2018/2/layout/IconVerticalSolidList"/>
    <dgm:cxn modelId="{DB52AB94-4C5B-46DB-B707-1A8F64DDA19D}" type="presParOf" srcId="{9C398363-3837-4DBA-AC72-C30D16BB1F04}" destId="{9B97717A-8E56-4E94-802D-15ECAF0B4D5B}" srcOrd="3" destOrd="0" presId="urn:microsoft.com/office/officeart/2018/2/layout/IconVerticalSolidList"/>
    <dgm:cxn modelId="{EC3C5CA9-E5F3-408D-9FE3-36CD3216BB8B}" type="presParOf" srcId="{C19E6F4B-2964-41CA-BE92-3DCCA0FEB099}" destId="{3CC639C1-D1BD-487B-BFCE-724BAB2D1B47}" srcOrd="7" destOrd="0" presId="urn:microsoft.com/office/officeart/2018/2/layout/IconVerticalSolidList"/>
    <dgm:cxn modelId="{C5A74CC4-6532-4794-9A15-8E3E7661B718}" type="presParOf" srcId="{C19E6F4B-2964-41CA-BE92-3DCCA0FEB099}" destId="{CB4B90F2-C6CB-4184-ACE5-BFC7C9BE074B}" srcOrd="8" destOrd="0" presId="urn:microsoft.com/office/officeart/2018/2/layout/IconVerticalSolidList"/>
    <dgm:cxn modelId="{C4C07870-80D6-4DA1-8291-273152AA0A18}" type="presParOf" srcId="{CB4B90F2-C6CB-4184-ACE5-BFC7C9BE074B}" destId="{2153F6F3-ABDA-486A-8584-A7FED43CCB34}" srcOrd="0" destOrd="0" presId="urn:microsoft.com/office/officeart/2018/2/layout/IconVerticalSolidList"/>
    <dgm:cxn modelId="{D5C93053-F380-4304-A6B9-0B9AB3A00CE5}" type="presParOf" srcId="{CB4B90F2-C6CB-4184-ACE5-BFC7C9BE074B}" destId="{BC4D1EAE-102B-4699-81FF-6199DF574316}" srcOrd="1" destOrd="0" presId="urn:microsoft.com/office/officeart/2018/2/layout/IconVerticalSolidList"/>
    <dgm:cxn modelId="{6AA90F1D-1A21-4101-BF1E-4D787304DC11}" type="presParOf" srcId="{CB4B90F2-C6CB-4184-ACE5-BFC7C9BE074B}" destId="{3CB904A0-076F-4962-8DAB-C48E5C0C3487}" srcOrd="2" destOrd="0" presId="urn:microsoft.com/office/officeart/2018/2/layout/IconVerticalSolidList"/>
    <dgm:cxn modelId="{F5B88E9C-861B-413C-B9F5-D68C753FC484}" type="presParOf" srcId="{CB4B90F2-C6CB-4184-ACE5-BFC7C9BE074B}" destId="{D0C4B335-9DCE-46F1-8F51-8AC3D6DA0F6B}" srcOrd="3" destOrd="0" presId="urn:microsoft.com/office/officeart/2018/2/layout/IconVerticalSolidList"/>
    <dgm:cxn modelId="{B336AF29-6890-4A9A-ADAA-FFFD58AF7426}" type="presParOf" srcId="{C19E6F4B-2964-41CA-BE92-3DCCA0FEB099}" destId="{BA45389E-5D10-4BAD-AF13-4DB8FC3B6B13}" srcOrd="9" destOrd="0" presId="urn:microsoft.com/office/officeart/2018/2/layout/IconVerticalSolidList"/>
    <dgm:cxn modelId="{84508E2C-7844-405B-8150-CF5B4FA21867}" type="presParOf" srcId="{C19E6F4B-2964-41CA-BE92-3DCCA0FEB099}" destId="{7ADC37AD-DAB6-4D5F-B59B-606C077AFAB8}" srcOrd="10" destOrd="0" presId="urn:microsoft.com/office/officeart/2018/2/layout/IconVerticalSolidList"/>
    <dgm:cxn modelId="{BA556FC4-C5CA-4FF2-928E-EA89F9B98246}" type="presParOf" srcId="{7ADC37AD-DAB6-4D5F-B59B-606C077AFAB8}" destId="{0DCC44C6-9062-4984-8E53-50DC26B63A7B}" srcOrd="0" destOrd="0" presId="urn:microsoft.com/office/officeart/2018/2/layout/IconVerticalSolidList"/>
    <dgm:cxn modelId="{C815EE94-FC15-4F1A-B5F8-0ADAF9DCE5D6}" type="presParOf" srcId="{7ADC37AD-DAB6-4D5F-B59B-606C077AFAB8}" destId="{2257D3E8-9A75-4DC3-A242-C1FB38AB9F60}" srcOrd="1" destOrd="0" presId="urn:microsoft.com/office/officeart/2018/2/layout/IconVerticalSolidList"/>
    <dgm:cxn modelId="{636F76E3-6FED-4233-86C8-F0695CEAE8B8}" type="presParOf" srcId="{7ADC37AD-DAB6-4D5F-B59B-606C077AFAB8}" destId="{E5DA1C27-BC48-464A-8917-5BEBEB2D6F71}" srcOrd="2" destOrd="0" presId="urn:microsoft.com/office/officeart/2018/2/layout/IconVerticalSolidList"/>
    <dgm:cxn modelId="{F45111AF-0018-4127-8B83-CDDD9A3C0DE0}" type="presParOf" srcId="{7ADC37AD-DAB6-4D5F-B59B-606C077AFAB8}" destId="{8BD6CC47-ED98-4344-9007-F306DA0E55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BD5C-14A8-43F6-95CA-91A74FFD3E2F}">
      <dsp:nvSpPr>
        <dsp:cNvPr id="0" name=""/>
        <dsp:cNvSpPr/>
      </dsp:nvSpPr>
      <dsp:spPr>
        <a:xfrm>
          <a:off x="0" y="1170"/>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FB96B-B457-4573-9C32-1EF0DB10B2CE}">
      <dsp:nvSpPr>
        <dsp:cNvPr id="0" name=""/>
        <dsp:cNvSpPr/>
      </dsp:nvSpPr>
      <dsp:spPr>
        <a:xfrm>
          <a:off x="150853" y="113375"/>
          <a:ext cx="274279" cy="274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3C9EAA-521A-43E6-9B07-F59F0031EAAE}">
      <dsp:nvSpPr>
        <dsp:cNvPr id="0" name=""/>
        <dsp:cNvSpPr/>
      </dsp:nvSpPr>
      <dsp:spPr>
        <a:xfrm>
          <a:off x="575987" y="1170"/>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What is WIC and why is WIC Important?</a:t>
          </a:r>
        </a:p>
      </dsp:txBody>
      <dsp:txXfrm>
        <a:off x="575987" y="1170"/>
        <a:ext cx="9482412" cy="498690"/>
      </dsp:txXfrm>
    </dsp:sp>
    <dsp:sp modelId="{A3461F69-B4C5-400B-9F60-218545B7DC47}">
      <dsp:nvSpPr>
        <dsp:cNvPr id="0" name=""/>
        <dsp:cNvSpPr/>
      </dsp:nvSpPr>
      <dsp:spPr>
        <a:xfrm>
          <a:off x="0" y="624533"/>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FB8A8-715E-4E81-9356-9D07037C6499}">
      <dsp:nvSpPr>
        <dsp:cNvPr id="0" name=""/>
        <dsp:cNvSpPr/>
      </dsp:nvSpPr>
      <dsp:spPr>
        <a:xfrm>
          <a:off x="150853" y="736738"/>
          <a:ext cx="274279" cy="2742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64BFD-4B48-4820-B45E-C8286E3C59DD}">
      <dsp:nvSpPr>
        <dsp:cNvPr id="0" name=""/>
        <dsp:cNvSpPr/>
      </dsp:nvSpPr>
      <dsp:spPr>
        <a:xfrm>
          <a:off x="575987" y="624533"/>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WIC Approved Foods and Food Packages</a:t>
          </a:r>
        </a:p>
      </dsp:txBody>
      <dsp:txXfrm>
        <a:off x="575987" y="624533"/>
        <a:ext cx="9482412" cy="498690"/>
      </dsp:txXfrm>
    </dsp:sp>
    <dsp:sp modelId="{062F8BE7-4B72-48AF-9FD5-F93D188024B6}">
      <dsp:nvSpPr>
        <dsp:cNvPr id="0" name=""/>
        <dsp:cNvSpPr/>
      </dsp:nvSpPr>
      <dsp:spPr>
        <a:xfrm>
          <a:off x="0" y="1247895"/>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E7B47-DC16-4916-BFC5-573D6D9AB916}">
      <dsp:nvSpPr>
        <dsp:cNvPr id="0" name=""/>
        <dsp:cNvSpPr/>
      </dsp:nvSpPr>
      <dsp:spPr>
        <a:xfrm>
          <a:off x="150853" y="1360101"/>
          <a:ext cx="274279" cy="274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650EFA-8FD5-452F-A23F-4B9686FD1FDE}">
      <dsp:nvSpPr>
        <dsp:cNvPr id="0" name=""/>
        <dsp:cNvSpPr/>
      </dsp:nvSpPr>
      <dsp:spPr>
        <a:xfrm>
          <a:off x="575987" y="1251651"/>
          <a:ext cx="9482412" cy="49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WIC Shopping, Transactions, UPC Submissions and the Claims Procedure</a:t>
          </a:r>
        </a:p>
      </dsp:txBody>
      <dsp:txXfrm>
        <a:off x="575987" y="1251651"/>
        <a:ext cx="9482412" cy="491179"/>
      </dsp:txXfrm>
    </dsp:sp>
    <dsp:sp modelId="{61655088-E4D9-4D0C-8427-34179AE50B27}">
      <dsp:nvSpPr>
        <dsp:cNvPr id="0" name=""/>
        <dsp:cNvSpPr/>
      </dsp:nvSpPr>
      <dsp:spPr>
        <a:xfrm>
          <a:off x="0" y="1860781"/>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F270D-A905-45CC-8855-DDCD4D789C42}">
      <dsp:nvSpPr>
        <dsp:cNvPr id="0" name=""/>
        <dsp:cNvSpPr/>
      </dsp:nvSpPr>
      <dsp:spPr>
        <a:xfrm>
          <a:off x="150853" y="1983464"/>
          <a:ext cx="274279" cy="2742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7717A-8E56-4E94-802D-15ECAF0B4D5B}">
      <dsp:nvSpPr>
        <dsp:cNvPr id="0" name=""/>
        <dsp:cNvSpPr/>
      </dsp:nvSpPr>
      <dsp:spPr>
        <a:xfrm>
          <a:off x="575987" y="1871258"/>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Vendor Rights and Responsibilities </a:t>
          </a:r>
        </a:p>
      </dsp:txBody>
      <dsp:txXfrm>
        <a:off x="575987" y="1871258"/>
        <a:ext cx="9482412" cy="498690"/>
      </dsp:txXfrm>
    </dsp:sp>
    <dsp:sp modelId="{2153F6F3-ABDA-486A-8584-A7FED43CCB34}">
      <dsp:nvSpPr>
        <dsp:cNvPr id="0" name=""/>
        <dsp:cNvSpPr/>
      </dsp:nvSpPr>
      <dsp:spPr>
        <a:xfrm>
          <a:off x="0" y="2494621"/>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D1EAE-102B-4699-81FF-6199DF574316}">
      <dsp:nvSpPr>
        <dsp:cNvPr id="0" name=""/>
        <dsp:cNvSpPr/>
      </dsp:nvSpPr>
      <dsp:spPr>
        <a:xfrm>
          <a:off x="150853" y="2606826"/>
          <a:ext cx="274279" cy="2742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C4B335-9DCE-46F1-8F51-8AC3D6DA0F6B}">
      <dsp:nvSpPr>
        <dsp:cNvPr id="0" name=""/>
        <dsp:cNvSpPr/>
      </dsp:nvSpPr>
      <dsp:spPr>
        <a:xfrm>
          <a:off x="575987" y="2494621"/>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Complaints</a:t>
          </a:r>
        </a:p>
      </dsp:txBody>
      <dsp:txXfrm>
        <a:off x="575987" y="2494621"/>
        <a:ext cx="9482412" cy="498690"/>
      </dsp:txXfrm>
    </dsp:sp>
    <dsp:sp modelId="{0DCC44C6-9062-4984-8E53-50DC26B63A7B}">
      <dsp:nvSpPr>
        <dsp:cNvPr id="0" name=""/>
        <dsp:cNvSpPr/>
      </dsp:nvSpPr>
      <dsp:spPr>
        <a:xfrm>
          <a:off x="0" y="3117984"/>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7D3E8-9A75-4DC3-A242-C1FB38AB9F60}">
      <dsp:nvSpPr>
        <dsp:cNvPr id="0" name=""/>
        <dsp:cNvSpPr/>
      </dsp:nvSpPr>
      <dsp:spPr>
        <a:xfrm>
          <a:off x="150853" y="3230189"/>
          <a:ext cx="274279" cy="2742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6CC47-ED98-4344-9007-F306DA0E559A}">
      <dsp:nvSpPr>
        <dsp:cNvPr id="0" name=""/>
        <dsp:cNvSpPr/>
      </dsp:nvSpPr>
      <dsp:spPr>
        <a:xfrm>
          <a:off x="575987" y="3117984"/>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Vendor Tools and References</a:t>
          </a:r>
        </a:p>
      </dsp:txBody>
      <dsp:txXfrm>
        <a:off x="575987" y="3117984"/>
        <a:ext cx="9482412" cy="4986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D901F-8477-4BE1-AB67-2D38406E13E5}"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7DBDC-DFC1-4B98-9B21-E81224860CFB}" type="slidenum">
              <a:rPr lang="en-US" smtClean="0"/>
              <a:t>‹#›</a:t>
            </a:fld>
            <a:endParaRPr lang="en-US"/>
          </a:p>
        </p:txBody>
      </p:sp>
    </p:spTree>
    <p:extLst>
      <p:ext uri="{BB962C8B-B14F-4D97-AF65-F5344CB8AC3E}">
        <p14:creationId xmlns:p14="http://schemas.microsoft.com/office/powerpoint/2010/main" val="37313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27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76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85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7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29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5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9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10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80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41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60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2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40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25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36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24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39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1423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0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313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98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85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67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770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69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298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799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38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495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673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579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94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152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20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724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3926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944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849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518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064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31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34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33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3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0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74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3782E558-E8FE-4EFF-B6DE-8641973E75DB}" type="datetimeFigureOut">
              <a:rPr lang="en-US" smtClean="0"/>
              <a:t>11/6/2020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F5841B1-59E4-4591-A7E5-65A4C4DAA66C}"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881891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E558-E8FE-4EFF-B6DE-8641973E75DB}"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146151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782E558-E8FE-4EFF-B6DE-8641973E75DB}" type="datetimeFigureOut">
              <a:rPr lang="en-US" smtClean="0"/>
              <a:t>11/6/2020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F5841B1-59E4-4591-A7E5-65A4C4DAA66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9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616322C2-F279-45B9-8E07-1749376BCD53}" type="datetime1">
              <a:rPr lang="en-US" smtClean="0"/>
              <a:t>11/6/2020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FA07CBA-83D9-496B-B2A0-2A08F1F51492}"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8460050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8F28A-96A8-4704-8A47-6D2E667BFC61}"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02750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7987C19-7B85-4D0C-92D0-585F765F3BC6}" type="datetime1">
              <a:rPr lang="en-US" smtClean="0"/>
              <a:t>11/6/2020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FA07CBA-83D9-496B-B2A0-2A08F1F5149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638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71DFD-9CF6-45F5-A6E7-0DB92737225C}" type="datetime1">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0690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4C3DA-448A-4FEA-961E-3227D38513FD}" type="datetime1">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899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4A32A-7677-48B4-AE30-64A8928FBBC1}" type="datetime1">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49179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5531C64F-DE4B-4D15-8376-A42DBE88E433}" type="datetime1">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414033723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A07EC47-A171-4D82-AE41-F05BFEFCA71F}" type="datetime1">
              <a:rPr lang="en-US" smtClean="0"/>
              <a:t>11/6/2020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FA07CBA-83D9-496B-B2A0-2A08F1F51492}" type="slidenum">
              <a:rPr lang="en-US" smtClean="0"/>
              <a:t>‹#›</a:t>
            </a:fld>
            <a:endParaRPr lang="en-US"/>
          </a:p>
        </p:txBody>
      </p:sp>
    </p:spTree>
    <p:extLst>
      <p:ext uri="{BB962C8B-B14F-4D97-AF65-F5344CB8AC3E}">
        <p14:creationId xmlns:p14="http://schemas.microsoft.com/office/powerpoint/2010/main" val="163909060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E558-E8FE-4EFF-B6DE-8641973E75DB}"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646928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0D34A29-B4BC-4C1B-85FC-76067E97D58F}" type="datetime1">
              <a:rPr lang="en-US" smtClean="0"/>
              <a:t>11/6/2020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FA07CBA-83D9-496B-B2A0-2A08F1F51492}" type="slidenum">
              <a:rPr lang="en-US" smtClean="0"/>
              <a:t>‹#›</a:t>
            </a:fld>
            <a:endParaRPr lang="en-US"/>
          </a:p>
        </p:txBody>
      </p:sp>
    </p:spTree>
    <p:extLst>
      <p:ext uri="{BB962C8B-B14F-4D97-AF65-F5344CB8AC3E}">
        <p14:creationId xmlns:p14="http://schemas.microsoft.com/office/powerpoint/2010/main" val="140750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4DF8E-5F64-4AD7-BABB-D624FBC4F6D7}" type="datetime1">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103238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C84CEF3-6280-4FB7-AE2E-012F3DB82073}" type="datetime1">
              <a:rPr lang="en-US" smtClean="0"/>
              <a:t>11/6/2020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FA07CBA-83D9-496B-B2A0-2A08F1F5149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782E558-E8FE-4EFF-B6DE-8641973E75DB}" type="datetimeFigureOut">
              <a:rPr lang="en-US" smtClean="0"/>
              <a:t>11/6/2020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F5841B1-59E4-4591-A7E5-65A4C4DAA66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680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2E558-E8FE-4EFF-B6DE-8641973E75DB}"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279973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2E558-E8FE-4EFF-B6DE-8641973E75DB}"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618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2E558-E8FE-4EFF-B6DE-8641973E75DB}"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1111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782E558-E8FE-4EFF-B6DE-8641973E75DB}"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375137079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782E558-E8FE-4EFF-B6DE-8641973E75DB}" type="datetimeFigureOut">
              <a:rPr lang="en-US" smtClean="0"/>
              <a:t>11/6/2020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F5841B1-59E4-4591-A7E5-65A4C4DAA66C}" type="slidenum">
              <a:rPr lang="en-US" smtClean="0"/>
              <a:t>‹#›</a:t>
            </a:fld>
            <a:endParaRPr lang="en-US"/>
          </a:p>
        </p:txBody>
      </p:sp>
    </p:spTree>
    <p:extLst>
      <p:ext uri="{BB962C8B-B14F-4D97-AF65-F5344CB8AC3E}">
        <p14:creationId xmlns:p14="http://schemas.microsoft.com/office/powerpoint/2010/main" val="8566190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782E558-E8FE-4EFF-B6DE-8641973E75DB}" type="datetimeFigureOut">
              <a:rPr lang="en-US" smtClean="0"/>
              <a:t>11/6/2020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F5841B1-59E4-4591-A7E5-65A4C4DAA66C}" type="slidenum">
              <a:rPr lang="en-US" smtClean="0"/>
              <a:t>‹#›</a:t>
            </a:fld>
            <a:endParaRPr lang="en-US"/>
          </a:p>
        </p:txBody>
      </p:sp>
    </p:spTree>
    <p:extLst>
      <p:ext uri="{BB962C8B-B14F-4D97-AF65-F5344CB8AC3E}">
        <p14:creationId xmlns:p14="http://schemas.microsoft.com/office/powerpoint/2010/main" val="3268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782E558-E8FE-4EFF-B6DE-8641973E75DB}" type="datetimeFigureOut">
              <a:rPr lang="en-US" smtClean="0"/>
              <a:t>11/6/2020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F5841B1-59E4-4591-A7E5-65A4C4DAA66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896425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753A562-40C8-4A99-8F86-FFE4A7F1459C}" type="datetime1">
              <a:rPr lang="en-US" smtClean="0"/>
              <a:t>11/6/2020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FA07CBA-83D9-496B-B2A0-2A08F1F5149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8210615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reamstime.com/royalty-free-stock-photo-no-not-allowed-forbidden-warning-sign-image2460376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cogreenlove.com/2014/09/15/eat-by-date-how-long-does-food-la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riverwalk.com/greater-fort-lauderdale-events/bacon-bas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lickr.com/photos/vegan-baking/680797140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primosmex.com/product/shredded-chees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onderopolis.org/wonder/whats-your-favorite-breakfast-cerea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arentsvoice.org.au/2018/03/we-asked-five-experts-should-i-let-my-kids-drink-juice/"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walmart.com/ip/2-Pack-Bumble-Bee-Wild-Pink-Salmon-Ready-to-Eat-Salmon-High-Protein-Food-14-75oz-Can/75060159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ellflowerphotography.com/2012/06/miss-e-is-6-months-old-tallahassee-baby-plan-6-month-old-photograph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f.hhs.gov/informate-september-20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tlantablackstar.com/2014/03/11/10-cute-african-names-and-meanings-you-may-want-to-consider-for-your-baby/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bbc.co.uk/news/health-3531157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arents.com/baby/breastfeeding/tips/secrets-for-breastfeeding-succes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lay.google.com/store/apps/details?id=com.jpma.EBTShopper&amp;hl=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hu17.net/2013/09/27/mayor-marks-opening-of-aldis-store-beverle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onmsft.com/news/texas-wic-moved-microsofts-government-cloud" TargetMode="Externa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evadawic.org/contac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nevadawic.org/vendors/food-gri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nevadawic.org/vendors/training-resource-material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minecraft-italia.it/lista-server-italiani/feargames?stats=1y"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eflectionsoninstructionalcoaching.blogspot.com/2012/03/apples-and-oranges.html"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7.jpeg"/><Relationship Id="rId7" Type="http://schemas.openxmlformats.org/officeDocument/2006/relationships/hyperlink" Target="http://commons.wikimedia.org/wiki/file:safeway_before_opening.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walmartcorporate/5783372149" TargetMode="External"/><Relationship Id="rId4" Type="http://schemas.openxmlformats.org/officeDocument/2006/relationships/hyperlink" Target="https://futurism.com/walmart-is-getting-new-employees-and-theyre-robo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4846529-94A5-4F84-BD99-97632FB3F2FC}"/>
              </a:ext>
            </a:extLst>
          </p:cNvPr>
          <p:cNvSpPr>
            <a:spLocks noGrp="1"/>
          </p:cNvSpPr>
          <p:nvPr>
            <p:ph type="sldNum" sz="quarter" idx="12"/>
          </p:nvPr>
        </p:nvSpPr>
        <p:spPr>
          <a:xfrm>
            <a:off x="10191893" y="5331907"/>
            <a:ext cx="1193868" cy="640080"/>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a:t>
            </a:fld>
            <a:endParaRPr kumimoji="0" lang="en-US" sz="28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3" name="Subtitle 2"/>
          <p:cNvSpPr>
            <a:spLocks noGrp="1"/>
          </p:cNvSpPr>
          <p:nvPr>
            <p:ph type="subTitle" idx="1"/>
          </p:nvPr>
        </p:nvSpPr>
        <p:spPr>
          <a:xfrm>
            <a:off x="-912952" y="803334"/>
            <a:ext cx="9052560" cy="780917"/>
          </a:xfrm>
        </p:spPr>
        <p:txBody>
          <a:bodyPr>
            <a:normAutofit/>
          </a:bodyPr>
          <a:lstStyle/>
          <a:p>
            <a:pPr lvl="1"/>
            <a:r>
              <a:rPr lang="en-US" sz="3600" b="1" dirty="0">
                <a:solidFill>
                  <a:srgbClr val="000000"/>
                </a:solidFill>
                <a:latin typeface="+mj-lt"/>
              </a:rPr>
              <a:t>2020 WIC Vendor Training</a:t>
            </a:r>
          </a:p>
          <a:p>
            <a:pPr lvl="1"/>
            <a:endParaRPr lang="en-US" dirty="0">
              <a:solidFill>
                <a:srgbClr val="000000"/>
              </a:solidFill>
              <a:latin typeface="+mj-lt"/>
            </a:endParaRPr>
          </a:p>
        </p:txBody>
      </p:sp>
      <p:pic>
        <p:nvPicPr>
          <p:cNvPr id="9" name="Picture 8" descr="A close up of a logo&#10;&#10;Description generated with very high confidence">
            <a:extLst>
              <a:ext uri="{FF2B5EF4-FFF2-40B4-BE49-F238E27FC236}">
                <a16:creationId xmlns:a16="http://schemas.microsoft.com/office/drawing/2014/main" id="{A9E3149D-D739-43FF-B7E3-3E061CDD9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92575"/>
            <a:ext cx="4846998" cy="2072091"/>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CA81E10C-9771-4AD4-8F0C-16D53A58F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41" y="1698015"/>
            <a:ext cx="4200115" cy="2194560"/>
          </a:xfrm>
          <a:prstGeom prst="rect">
            <a:avLst/>
          </a:prstGeom>
        </p:spPr>
      </p:pic>
      <p:sp>
        <p:nvSpPr>
          <p:cNvPr id="4" name="TextBox 3">
            <a:extLst>
              <a:ext uri="{FF2B5EF4-FFF2-40B4-BE49-F238E27FC236}">
                <a16:creationId xmlns:a16="http://schemas.microsoft.com/office/drawing/2014/main" id="{9A61517D-FBD8-4408-8E8A-5A2E7B45625C}"/>
              </a:ext>
            </a:extLst>
          </p:cNvPr>
          <p:cNvSpPr txBox="1"/>
          <p:nvPr/>
        </p:nvSpPr>
        <p:spPr>
          <a:xfrm>
            <a:off x="8102008" y="1584251"/>
            <a:ext cx="3870251" cy="2308324"/>
          </a:xfrm>
          <a:prstGeom prst="rect">
            <a:avLst/>
          </a:prstGeom>
          <a:noFill/>
        </p:spPr>
        <p:txBody>
          <a:bodyPr wrap="square" rtlCol="0">
            <a:spAutoFit/>
          </a:bodyPr>
          <a:lstStyle/>
          <a:p>
            <a:r>
              <a:rPr lang="en-US" sz="2400" dirty="0">
                <a:solidFill>
                  <a:schemeClr val="bg1"/>
                </a:solidFill>
              </a:rPr>
              <a:t>Presented By:</a:t>
            </a:r>
          </a:p>
          <a:p>
            <a:endParaRPr lang="en-US" sz="2400" dirty="0">
              <a:solidFill>
                <a:schemeClr val="bg1"/>
              </a:solidFill>
            </a:endParaRPr>
          </a:p>
          <a:p>
            <a:r>
              <a:rPr lang="en-US" sz="2400" dirty="0">
                <a:solidFill>
                  <a:schemeClr val="bg1"/>
                </a:solidFill>
              </a:rPr>
              <a:t>Kirsten Hevener- Nevada WIC</a:t>
            </a:r>
          </a:p>
          <a:p>
            <a:r>
              <a:rPr lang="en-US" sz="2400" dirty="0">
                <a:solidFill>
                  <a:schemeClr val="bg1"/>
                </a:solidFill>
              </a:rPr>
              <a:t>Gina Gimenez- Nevada WIC</a:t>
            </a:r>
          </a:p>
          <a:p>
            <a:r>
              <a:rPr lang="en-US" sz="2400" dirty="0">
                <a:solidFill>
                  <a:schemeClr val="bg1"/>
                </a:solidFill>
              </a:rPr>
              <a:t>Tina Moreno- ITCN WIC</a:t>
            </a:r>
          </a:p>
          <a:p>
            <a:endParaRPr lang="en-US" sz="2400" dirty="0">
              <a:solidFill>
                <a:schemeClr val="bg1"/>
              </a:solidFill>
            </a:endParaRPr>
          </a:p>
        </p:txBody>
      </p:sp>
    </p:spTree>
    <p:extLst>
      <p:ext uri="{BB962C8B-B14F-4D97-AF65-F5344CB8AC3E}">
        <p14:creationId xmlns:p14="http://schemas.microsoft.com/office/powerpoint/2010/main" val="11786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9072" y="568345"/>
            <a:ext cx="6755199" cy="1560716"/>
          </a:xfrm>
        </p:spPr>
        <p:txBody>
          <a:bodyPr>
            <a:normAutofit/>
          </a:bodyPr>
          <a:lstStyle/>
          <a:p>
            <a:r>
              <a:rPr lang="en-US" sz="2400" dirty="0"/>
              <a:t>Unauthorized Foods</a:t>
            </a:r>
            <a:br>
              <a:rPr lang="en-US" sz="2400" dirty="0"/>
            </a:br>
            <a:br>
              <a:rPr lang="en-US" sz="2400" b="1" dirty="0"/>
            </a:br>
            <a:br>
              <a:rPr lang="en-US" sz="2400" b="1" dirty="0"/>
            </a:br>
            <a:endParaRPr lang="en-US" sz="2400" dirty="0"/>
          </a:p>
        </p:txBody>
      </p:sp>
      <p:sp>
        <p:nvSpPr>
          <p:cNvPr id="5" name="Content Placeholder 4"/>
          <p:cNvSpPr>
            <a:spLocks noGrp="1"/>
          </p:cNvSpPr>
          <p:nvPr>
            <p:ph idx="1"/>
          </p:nvPr>
        </p:nvSpPr>
        <p:spPr>
          <a:xfrm>
            <a:off x="4949072" y="2438399"/>
            <a:ext cx="6755199" cy="3661955"/>
          </a:xfrm>
        </p:spPr>
        <p:txBody>
          <a:bodyPr>
            <a:normAutofit/>
          </a:bodyPr>
          <a:lstStyle/>
          <a:p>
            <a:pPr marL="0" indent="0">
              <a:buNone/>
              <a:defRPr/>
            </a:pPr>
            <a:r>
              <a:rPr lang="en-US" b="1" dirty="0"/>
              <a:t>NOT ALLOWED:</a:t>
            </a:r>
          </a:p>
          <a:p>
            <a:pPr>
              <a:buFont typeface="Wingdings" panose="05000000000000000000" pitchFamily="2" charset="2"/>
              <a:buChar char="Ø"/>
              <a:defRPr/>
            </a:pPr>
            <a:r>
              <a:rPr lang="en-US" dirty="0"/>
              <a:t>Herbs: i.e. basil, cilantro, dill, sage, rosemary, etc.</a:t>
            </a:r>
          </a:p>
          <a:p>
            <a:pPr>
              <a:buFont typeface="Wingdings" panose="05000000000000000000" pitchFamily="2" charset="2"/>
              <a:buChar char="Ø"/>
              <a:defRPr/>
            </a:pPr>
            <a:r>
              <a:rPr lang="en-US" dirty="0"/>
              <a:t>Individually wrapped cheese slices</a:t>
            </a:r>
          </a:p>
          <a:p>
            <a:pPr>
              <a:buFont typeface="Wingdings" panose="05000000000000000000" pitchFamily="2" charset="2"/>
              <a:buChar char="Ø"/>
              <a:defRPr/>
            </a:pPr>
            <a:r>
              <a:rPr lang="en-US" dirty="0"/>
              <a:t>Nut butters or spreads</a:t>
            </a:r>
          </a:p>
          <a:p>
            <a:pPr>
              <a:buFont typeface="Wingdings" panose="05000000000000000000" pitchFamily="2" charset="2"/>
              <a:buChar char="Ø"/>
              <a:defRPr/>
            </a:pPr>
            <a:r>
              <a:rPr lang="en-US" dirty="0"/>
              <a:t>Food with high sugar content</a:t>
            </a:r>
          </a:p>
          <a:p>
            <a:pPr>
              <a:buFont typeface="Wingdings" panose="05000000000000000000" pitchFamily="2" charset="2"/>
              <a:buChar char="Ø"/>
              <a:defRPr/>
            </a:pPr>
            <a:r>
              <a:rPr lang="en-US" dirty="0"/>
              <a:t>Nut or rice milk</a:t>
            </a:r>
          </a:p>
          <a:p>
            <a:pPr>
              <a:buFont typeface="Wingdings" panose="05000000000000000000" pitchFamily="2" charset="2"/>
              <a:buChar char="Ø"/>
              <a:defRPr/>
            </a:pPr>
            <a:r>
              <a:rPr lang="en-US" dirty="0"/>
              <a:t>Foods not appearing on a Participant’s shopping list or balance inquiry</a:t>
            </a:r>
          </a:p>
          <a:p>
            <a:pPr>
              <a:defRPr/>
            </a:pPr>
            <a:endParaRPr lang="en-US" dirty="0"/>
          </a:p>
          <a:p>
            <a:endParaRPr lang="en-US" dirty="0"/>
          </a:p>
        </p:txBody>
      </p:sp>
      <p:sp>
        <p:nvSpPr>
          <p:cNvPr id="6" name="Slide Number Placeholder 5">
            <a:extLst>
              <a:ext uri="{FF2B5EF4-FFF2-40B4-BE49-F238E27FC236}">
                <a16:creationId xmlns:a16="http://schemas.microsoft.com/office/drawing/2014/main" id="{2B9FE753-6183-49C9-BFF5-3971F0065E7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F533B69A-6B16-45BD-A74A-3E49E883A50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839" r="2276"/>
          <a:stretch/>
        </p:blipFill>
        <p:spPr>
          <a:xfrm>
            <a:off x="633999" y="1059594"/>
            <a:ext cx="4001315" cy="4501676"/>
          </a:xfrm>
          <a:prstGeom prst="rect">
            <a:avLst/>
          </a:prstGeom>
        </p:spPr>
      </p:pic>
    </p:spTree>
    <p:extLst>
      <p:ext uri="{BB962C8B-B14F-4D97-AF65-F5344CB8AC3E}">
        <p14:creationId xmlns:p14="http://schemas.microsoft.com/office/powerpoint/2010/main" val="152114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3DC-5D30-4224-9EB6-2A954B70EB5B}"/>
              </a:ext>
            </a:extLst>
          </p:cNvPr>
          <p:cNvSpPr>
            <a:spLocks noGrp="1"/>
          </p:cNvSpPr>
          <p:nvPr>
            <p:ph type="title"/>
          </p:nvPr>
        </p:nvSpPr>
        <p:spPr/>
        <p:txBody>
          <a:bodyPr>
            <a:normAutofit fontScale="90000"/>
          </a:bodyPr>
          <a:lstStyle/>
          <a:p>
            <a:r>
              <a:rPr lang="en-US"/>
              <a:t>Least Expensive Brand Requirement</a:t>
            </a:r>
            <a:br>
              <a:rPr lang="en-US"/>
            </a:br>
            <a:endParaRPr lang="en-US"/>
          </a:p>
        </p:txBody>
      </p:sp>
      <p:sp>
        <p:nvSpPr>
          <p:cNvPr id="3" name="Content Placeholder 2">
            <a:extLst>
              <a:ext uri="{FF2B5EF4-FFF2-40B4-BE49-F238E27FC236}">
                <a16:creationId xmlns:a16="http://schemas.microsoft.com/office/drawing/2014/main" id="{290927D9-CA2A-4D51-B0C1-AAE1C63F4F3A}"/>
              </a:ext>
            </a:extLst>
          </p:cNvPr>
          <p:cNvSpPr>
            <a:spLocks noGrp="1"/>
          </p:cNvSpPr>
          <p:nvPr>
            <p:ph idx="1"/>
          </p:nvPr>
        </p:nvSpPr>
        <p:spPr>
          <a:xfrm>
            <a:off x="1069848" y="2320412"/>
            <a:ext cx="10058400" cy="3851787"/>
          </a:xfrm>
        </p:spPr>
        <p:txBody>
          <a:bodyPr>
            <a:normAutofit lnSpcReduction="10000"/>
          </a:bodyPr>
          <a:lstStyle/>
          <a:p>
            <a:pPr marL="0" indent="0">
              <a:buNone/>
              <a:defRPr/>
            </a:pPr>
            <a:endParaRPr lang="en-US" dirty="0"/>
          </a:p>
          <a:p>
            <a:pPr marL="0" indent="0" algn="ctr">
              <a:buNone/>
              <a:defRPr/>
            </a:pPr>
            <a:r>
              <a:rPr lang="en-US" sz="3600" b="1" dirty="0"/>
              <a:t>WAIVED DURING COVID </a:t>
            </a:r>
          </a:p>
          <a:p>
            <a:pPr marL="0" indent="0">
              <a:buNone/>
              <a:defRPr/>
            </a:pPr>
            <a:endParaRPr lang="en-US" dirty="0"/>
          </a:p>
          <a:p>
            <a:pPr marL="0" indent="0">
              <a:buNone/>
              <a:defRPr/>
            </a:pPr>
            <a:r>
              <a:rPr lang="en-US" strike="sngStrike" dirty="0"/>
              <a:t>The Least Expensive Brand (LEB) Requirement means that WIC Participants can only purchase the least expensive brand available at the store for the following items:  </a:t>
            </a:r>
          </a:p>
          <a:p>
            <a:pPr lvl="1">
              <a:buFont typeface="Wingdings" panose="05000000000000000000" pitchFamily="2" charset="2"/>
              <a:buChar char="Ø"/>
              <a:defRPr/>
            </a:pPr>
            <a:r>
              <a:rPr lang="en-US" strike="sngStrike" dirty="0"/>
              <a:t>Eggs</a:t>
            </a:r>
          </a:p>
          <a:p>
            <a:pPr lvl="1">
              <a:buFont typeface="Wingdings" panose="05000000000000000000" pitchFamily="2" charset="2"/>
              <a:buChar char="Ø"/>
              <a:defRPr/>
            </a:pPr>
            <a:r>
              <a:rPr lang="en-US" strike="sngStrike" dirty="0"/>
              <a:t>Milk</a:t>
            </a:r>
          </a:p>
          <a:p>
            <a:pPr lvl="1">
              <a:buFont typeface="Wingdings" panose="05000000000000000000" pitchFamily="2" charset="2"/>
              <a:buChar char="Ø"/>
              <a:defRPr/>
            </a:pPr>
            <a:r>
              <a:rPr lang="en-US" strike="sngStrike" dirty="0"/>
              <a:t>Orange Juice</a:t>
            </a:r>
          </a:p>
          <a:p>
            <a:pPr lvl="1">
              <a:buFont typeface="Wingdings" panose="05000000000000000000" pitchFamily="2" charset="2"/>
              <a:buChar char="Ø"/>
              <a:defRPr/>
            </a:pPr>
            <a:r>
              <a:rPr lang="en-US" strike="sngStrike" dirty="0"/>
              <a:t>Pineapple Juice </a:t>
            </a:r>
          </a:p>
        </p:txBody>
      </p:sp>
      <p:sp>
        <p:nvSpPr>
          <p:cNvPr id="4" name="Slide Number Placeholder 3">
            <a:extLst>
              <a:ext uri="{FF2B5EF4-FFF2-40B4-BE49-F238E27FC236}">
                <a16:creationId xmlns:a16="http://schemas.microsoft.com/office/drawing/2014/main" id="{060E8E12-BCA6-4C9E-A661-B33E42E9B489}"/>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4557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Milk</a:t>
            </a:r>
          </a:p>
        </p:txBody>
      </p:sp>
      <p:sp>
        <p:nvSpPr>
          <p:cNvPr id="5" name="Content Placeholder 4"/>
          <p:cNvSpPr>
            <a:spLocks noGrp="1"/>
          </p:cNvSpPr>
          <p:nvPr>
            <p:ph idx="1"/>
          </p:nvPr>
        </p:nvSpPr>
        <p:spPr>
          <a:xfrm>
            <a:off x="6496216" y="2320412"/>
            <a:ext cx="4632031" cy="3851787"/>
          </a:xfrm>
        </p:spPr>
        <p:txBody>
          <a:bodyPr anchor="ctr">
            <a:normAutofit lnSpcReduction="10000"/>
          </a:bodyPr>
          <a:lstStyle/>
          <a:p>
            <a:pPr marL="457200" lvl="1" indent="0">
              <a:buNone/>
              <a:defRPr/>
            </a:pPr>
            <a:r>
              <a:rPr lang="en-US" sz="1400" dirty="0"/>
              <a:t>Types of milk issued are dependent on the age of the Participant</a:t>
            </a:r>
          </a:p>
          <a:p>
            <a:pPr lvl="2">
              <a:buFont typeface="Wingdings" panose="05000000000000000000" pitchFamily="2" charset="2"/>
              <a:buChar char="Ø"/>
              <a:defRPr/>
            </a:pPr>
            <a:r>
              <a:rPr lang="en-US" sz="1400" dirty="0"/>
              <a:t>Children 1-2 years of age are issued whole milk </a:t>
            </a:r>
          </a:p>
          <a:p>
            <a:pPr lvl="2">
              <a:buFont typeface="Wingdings" panose="05000000000000000000" pitchFamily="2" charset="2"/>
              <a:buChar char="Ø"/>
              <a:defRPr/>
            </a:pPr>
            <a:r>
              <a:rPr lang="en-US" sz="1400" dirty="0"/>
              <a:t>Children 2 years of age and over, pregnant, postpartum and breastfeeding women are issued 1%, skim or fat free milk</a:t>
            </a:r>
          </a:p>
          <a:p>
            <a:pPr marL="457200" lvl="1" indent="0">
              <a:buNone/>
              <a:defRPr/>
            </a:pPr>
            <a:r>
              <a:rPr lang="en-US" sz="1400" dirty="0"/>
              <a:t>Milk is issued to Participants in quarts or .25 gallons</a:t>
            </a:r>
          </a:p>
          <a:p>
            <a:pPr lvl="2">
              <a:buFont typeface="Wingdings" panose="05000000000000000000" pitchFamily="2" charset="2"/>
              <a:buChar char="Ø"/>
              <a:defRPr/>
            </a:pPr>
            <a:r>
              <a:rPr lang="en-US" sz="1400" dirty="0"/>
              <a:t>Example: a Participant is issued 3.25 gallons and may redeem the milk in any size - </a:t>
            </a:r>
          </a:p>
          <a:p>
            <a:pPr lvl="2">
              <a:buFont typeface="Wingdings" panose="05000000000000000000" pitchFamily="2" charset="2"/>
              <a:buChar char="Ø"/>
              <a:defRPr/>
            </a:pPr>
            <a:r>
              <a:rPr lang="en-US" sz="1400" dirty="0"/>
              <a:t>Gallons (1.0 gallon), half gallons (.5 gallon) or quart (.25 gallon)</a:t>
            </a:r>
          </a:p>
          <a:p>
            <a:pPr marL="457200" lvl="1" indent="0">
              <a:buNone/>
              <a:defRPr/>
            </a:pPr>
            <a:r>
              <a:rPr lang="en-US" sz="1400" b="1" strike="sngStrike" dirty="0">
                <a:solidFill>
                  <a:srgbClr val="FF0000"/>
                </a:solidFill>
              </a:rPr>
              <a:t>Remember: Milk is a Least Expensive Brand (LEB) Requirement for whole, 1%, skim and fat free  </a:t>
            </a:r>
            <a:r>
              <a:rPr lang="en-US" sz="1400" b="1" dirty="0"/>
              <a:t>LEB is waived during COVID</a:t>
            </a:r>
            <a:endParaRPr lang="en-US" sz="1400" b="1" strike="sngStrike" dirty="0"/>
          </a:p>
        </p:txBody>
      </p:sp>
      <p:sp>
        <p:nvSpPr>
          <p:cNvPr id="8" name="Slide Number Placeholder 7">
            <a:extLst>
              <a:ext uri="{FF2B5EF4-FFF2-40B4-BE49-F238E27FC236}">
                <a16:creationId xmlns:a16="http://schemas.microsoft.com/office/drawing/2014/main" id="{E4FE5473-B3E4-446A-A7B6-716846F826A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11" name="Picture 10" descr="A picture containing scene, person, building&#10;&#10;Description generated with high confidence">
            <a:extLst>
              <a:ext uri="{FF2B5EF4-FFF2-40B4-BE49-F238E27FC236}">
                <a16:creationId xmlns:a16="http://schemas.microsoft.com/office/drawing/2014/main" id="{002BF2C3-AE81-4A9D-A5C2-68311F998C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530" r="17208" b="-1"/>
          <a:stretch/>
        </p:blipFill>
        <p:spPr>
          <a:xfrm>
            <a:off x="1007196" y="2265037"/>
            <a:ext cx="5088800" cy="3907158"/>
          </a:xfrm>
          <a:prstGeom prst="rect">
            <a:avLst/>
          </a:prstGeom>
        </p:spPr>
      </p:pic>
    </p:spTree>
    <p:extLst>
      <p:ext uri="{BB962C8B-B14F-4D97-AF65-F5344CB8AC3E}">
        <p14:creationId xmlns:p14="http://schemas.microsoft.com/office/powerpoint/2010/main" val="20656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Milk Options</a:t>
            </a:r>
          </a:p>
        </p:txBody>
      </p:sp>
      <p:sp>
        <p:nvSpPr>
          <p:cNvPr id="5" name="Content Placeholder 4"/>
          <p:cNvSpPr>
            <a:spLocks noGrp="1"/>
          </p:cNvSpPr>
          <p:nvPr>
            <p:ph idx="1"/>
          </p:nvPr>
        </p:nvSpPr>
        <p:spPr>
          <a:xfrm>
            <a:off x="1069848" y="2320412"/>
            <a:ext cx="10058400" cy="3851787"/>
          </a:xfrm>
        </p:spPr>
        <p:txBody>
          <a:bodyPr>
            <a:normAutofit/>
          </a:bodyPr>
          <a:lstStyle/>
          <a:p>
            <a:pPr lvl="1">
              <a:buFont typeface="Wingdings" panose="05000000000000000000" pitchFamily="2" charset="2"/>
              <a:buChar char="Ø"/>
              <a:defRPr/>
            </a:pPr>
            <a:r>
              <a:rPr lang="en-US"/>
              <a:t>Goats Milk</a:t>
            </a:r>
          </a:p>
          <a:p>
            <a:pPr lvl="1">
              <a:buFont typeface="Wingdings" panose="05000000000000000000" pitchFamily="2" charset="2"/>
              <a:buChar char="Ø"/>
              <a:defRPr/>
            </a:pPr>
            <a:r>
              <a:rPr lang="en-US"/>
              <a:t>Powdered Milk</a:t>
            </a:r>
          </a:p>
          <a:p>
            <a:pPr lvl="1">
              <a:buFont typeface="Wingdings" panose="05000000000000000000" pitchFamily="2" charset="2"/>
              <a:buChar char="Ø"/>
              <a:defRPr/>
            </a:pPr>
            <a:r>
              <a:rPr lang="en-US"/>
              <a:t>Soy Milk (refrigerated and shelf stable)</a:t>
            </a:r>
          </a:p>
          <a:p>
            <a:pPr lvl="1">
              <a:buFont typeface="Wingdings" panose="05000000000000000000" pitchFamily="2" charset="2"/>
              <a:buChar char="Ø"/>
              <a:defRPr/>
            </a:pPr>
            <a:r>
              <a:rPr lang="en-US"/>
              <a:t>Evaporated Milk</a:t>
            </a:r>
          </a:p>
          <a:p>
            <a:pPr lvl="1">
              <a:buFont typeface="Wingdings" panose="05000000000000000000" pitchFamily="2" charset="2"/>
              <a:buChar char="Ø"/>
              <a:defRPr/>
            </a:pPr>
            <a:r>
              <a:rPr lang="en-US"/>
              <a:t>UHT Milk</a:t>
            </a:r>
          </a:p>
          <a:p>
            <a:pPr lvl="1">
              <a:buFont typeface="Wingdings" panose="05000000000000000000" pitchFamily="2" charset="2"/>
              <a:buChar char="Ø"/>
              <a:defRPr/>
            </a:pPr>
            <a:r>
              <a:rPr lang="en-US"/>
              <a:t>Lactose Free/Reduced Milk (whole and low fat)</a:t>
            </a:r>
          </a:p>
          <a:p>
            <a:pPr lvl="1">
              <a:buFont typeface="Wingdings" panose="05000000000000000000" pitchFamily="2" charset="2"/>
              <a:buChar char="Ø"/>
              <a:defRPr/>
            </a:pPr>
            <a:r>
              <a:rPr lang="en-US"/>
              <a:t>Acidophilus (1% and 2%)</a:t>
            </a:r>
          </a:p>
          <a:p>
            <a:pPr lvl="1">
              <a:buFont typeface="Wingdings" panose="05000000000000000000" pitchFamily="2" charset="2"/>
              <a:buChar char="Ø"/>
              <a:defRPr/>
            </a:pPr>
            <a:endParaRPr lang="en-US"/>
          </a:p>
          <a:p>
            <a:pPr lvl="1">
              <a:buFont typeface="Wingdings" panose="05000000000000000000" pitchFamily="2" charset="2"/>
              <a:buChar char="Ø"/>
              <a:defRPr/>
            </a:pPr>
            <a:r>
              <a:rPr lang="en-US" b="1"/>
              <a:t>Nut and rice milks are not allowed</a:t>
            </a:r>
          </a:p>
          <a:p>
            <a:pPr lvl="1">
              <a:buFont typeface="Wingdings" panose="05000000000000000000" pitchFamily="2" charset="2"/>
              <a:buChar char="Ø"/>
              <a:defRPr/>
            </a:pPr>
            <a:endParaRPr lang="en-US"/>
          </a:p>
          <a:p>
            <a:pPr lvl="1">
              <a:buFont typeface="Wingdings" panose="05000000000000000000" pitchFamily="2" charset="2"/>
              <a:buChar char="Ø"/>
              <a:defRPr/>
            </a:pPr>
            <a:endParaRPr lang="en-US"/>
          </a:p>
        </p:txBody>
      </p:sp>
      <p:sp>
        <p:nvSpPr>
          <p:cNvPr id="8" name="Slide Number Placeholder 7">
            <a:extLst>
              <a:ext uri="{FF2B5EF4-FFF2-40B4-BE49-F238E27FC236}">
                <a16:creationId xmlns:a16="http://schemas.microsoft.com/office/drawing/2014/main" id="{E4FE5473-B3E4-446A-A7B6-716846F826A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7978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5369-5895-4144-9EE2-68DC943FA621}"/>
              </a:ext>
            </a:extLst>
          </p:cNvPr>
          <p:cNvSpPr>
            <a:spLocks noGrp="1"/>
          </p:cNvSpPr>
          <p:nvPr>
            <p:ph type="title"/>
          </p:nvPr>
        </p:nvSpPr>
        <p:spPr>
          <a:xfrm>
            <a:off x="2806706" y="568345"/>
            <a:ext cx="8897565" cy="1560716"/>
          </a:xfrm>
        </p:spPr>
        <p:txBody>
          <a:bodyPr>
            <a:normAutofit/>
          </a:bodyPr>
          <a:lstStyle/>
          <a:p>
            <a:r>
              <a:rPr lang="en-US"/>
              <a:t>New Foods in 2020</a:t>
            </a:r>
          </a:p>
        </p:txBody>
      </p:sp>
      <p:sp>
        <p:nvSpPr>
          <p:cNvPr id="4" name="Slide Number Placeholder 3">
            <a:extLst>
              <a:ext uri="{FF2B5EF4-FFF2-40B4-BE49-F238E27FC236}">
                <a16:creationId xmlns:a16="http://schemas.microsoft.com/office/drawing/2014/main" id="{0D15F66D-8685-42A5-B6AE-A6694C5050C5}"/>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3" name="Content Placeholder 2">
            <a:extLst>
              <a:ext uri="{FF2B5EF4-FFF2-40B4-BE49-F238E27FC236}">
                <a16:creationId xmlns:a16="http://schemas.microsoft.com/office/drawing/2014/main" id="{E071CA62-65C1-4B56-A6E9-CB8B223984BD}"/>
              </a:ext>
            </a:extLst>
          </p:cNvPr>
          <p:cNvSpPr>
            <a:spLocks noGrp="1"/>
          </p:cNvSpPr>
          <p:nvPr>
            <p:ph idx="1"/>
          </p:nvPr>
        </p:nvSpPr>
        <p:spPr>
          <a:xfrm>
            <a:off x="2933699" y="2438400"/>
            <a:ext cx="5348909" cy="3651504"/>
          </a:xfrm>
        </p:spPr>
        <p:txBody>
          <a:bodyPr>
            <a:normAutofit/>
          </a:bodyPr>
          <a:lstStyle/>
          <a:p>
            <a:r>
              <a:rPr lang="en-US" dirty="0"/>
              <a:t>Varieties of Yogurt </a:t>
            </a:r>
          </a:p>
          <a:p>
            <a:r>
              <a:rPr lang="en-US" dirty="0"/>
              <a:t>Sizes and Types of Cheese </a:t>
            </a:r>
          </a:p>
          <a:p>
            <a:r>
              <a:rPr lang="en-US" dirty="0"/>
              <a:t>Cereal Brands</a:t>
            </a:r>
          </a:p>
          <a:p>
            <a:r>
              <a:rPr lang="en-US" dirty="0"/>
              <a:t>Juice Brands</a:t>
            </a:r>
          </a:p>
          <a:p>
            <a:r>
              <a:rPr lang="en-US" dirty="0"/>
              <a:t>Canned Fish Types</a:t>
            </a:r>
          </a:p>
          <a:p>
            <a:r>
              <a:rPr lang="en-US" b="1" dirty="0"/>
              <a:t>Organic</a:t>
            </a:r>
            <a:r>
              <a:rPr lang="en-US" dirty="0"/>
              <a:t> Infant Cereal </a:t>
            </a:r>
          </a:p>
          <a:p>
            <a:r>
              <a:rPr lang="en-US" b="1" dirty="0"/>
              <a:t>Organic</a:t>
            </a:r>
            <a:r>
              <a:rPr lang="en-US" dirty="0"/>
              <a:t> Baby Fruits and Vegetables</a:t>
            </a:r>
          </a:p>
          <a:p>
            <a:pPr marL="0" indent="0">
              <a:buNone/>
            </a:pPr>
            <a:endParaRPr lang="en-US" dirty="0"/>
          </a:p>
        </p:txBody>
      </p:sp>
      <p:pic>
        <p:nvPicPr>
          <p:cNvPr id="14" name="Picture 13" descr="A picture containing kite&#10;&#10;Description automatically generated">
            <a:extLst>
              <a:ext uri="{FF2B5EF4-FFF2-40B4-BE49-F238E27FC236}">
                <a16:creationId xmlns:a16="http://schemas.microsoft.com/office/drawing/2014/main" id="{5D15CF48-9D1E-48DD-8D98-DFF8F25673E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949" r="2101" b="-2"/>
          <a:stretch/>
        </p:blipFill>
        <p:spPr>
          <a:xfrm>
            <a:off x="8770337" y="2555913"/>
            <a:ext cx="2933934" cy="3537069"/>
          </a:xfrm>
          <a:prstGeom prst="rect">
            <a:avLst/>
          </a:prstGeom>
        </p:spPr>
      </p:pic>
    </p:spTree>
    <p:extLst>
      <p:ext uri="{BB962C8B-B14F-4D97-AF65-F5344CB8AC3E}">
        <p14:creationId xmlns:p14="http://schemas.microsoft.com/office/powerpoint/2010/main" val="160822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6AA7B-E617-4490-B08A-A6471918A0CB}"/>
              </a:ext>
            </a:extLst>
          </p:cNvPr>
          <p:cNvSpPr>
            <a:spLocks noGrp="1"/>
          </p:cNvSpPr>
          <p:nvPr>
            <p:ph type="title"/>
          </p:nvPr>
        </p:nvSpPr>
        <p:spPr>
          <a:xfrm>
            <a:off x="6400800" y="568345"/>
            <a:ext cx="5303471" cy="1560716"/>
          </a:xfrm>
        </p:spPr>
        <p:txBody>
          <a:bodyPr>
            <a:normAutofit/>
          </a:bodyPr>
          <a:lstStyle/>
          <a:p>
            <a:r>
              <a:rPr lang="en-US"/>
              <a:t>Yogurt </a:t>
            </a:r>
          </a:p>
        </p:txBody>
      </p:sp>
      <p:pic>
        <p:nvPicPr>
          <p:cNvPr id="6" name="Picture 5" descr="A picture containing cup, indoor, table, coffee&#10;&#10;Description automatically generated">
            <a:extLst>
              <a:ext uri="{FF2B5EF4-FFF2-40B4-BE49-F238E27FC236}">
                <a16:creationId xmlns:a16="http://schemas.microsoft.com/office/drawing/2014/main" id="{7E9324A7-CBD1-43C1-8DC0-4FEE2652CC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25" r="28375" b="-2"/>
          <a:stretch/>
        </p:blipFill>
        <p:spPr>
          <a:xfrm>
            <a:off x="643192" y="645106"/>
            <a:ext cx="5455949" cy="5247747"/>
          </a:xfrm>
          <a:prstGeom prst="rect">
            <a:avLst/>
          </a:prstGeom>
        </p:spPr>
      </p:pic>
      <p:cxnSp>
        <p:nvCxnSpPr>
          <p:cNvPr id="26" name="Straight Connector 25">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6C21BD-E976-4940-8C91-DC506DB08522}"/>
              </a:ext>
            </a:extLst>
          </p:cNvPr>
          <p:cNvSpPr>
            <a:spLocks noGrp="1"/>
          </p:cNvSpPr>
          <p:nvPr>
            <p:ph idx="1"/>
          </p:nvPr>
        </p:nvSpPr>
        <p:spPr>
          <a:xfrm>
            <a:off x="6400800" y="2438400"/>
            <a:ext cx="5303471" cy="3651504"/>
          </a:xfrm>
        </p:spPr>
        <p:txBody>
          <a:bodyPr>
            <a:normAutofit/>
          </a:bodyPr>
          <a:lstStyle/>
          <a:p>
            <a:pPr>
              <a:lnSpc>
                <a:spcPct val="101000"/>
              </a:lnSpc>
            </a:pPr>
            <a:r>
              <a:rPr lang="en-US" sz="1500"/>
              <a:t>Types of yogurt issued are dependent on the age of the Participant</a:t>
            </a:r>
          </a:p>
          <a:p>
            <a:pPr lvl="1">
              <a:lnSpc>
                <a:spcPct val="101000"/>
              </a:lnSpc>
            </a:pPr>
            <a:r>
              <a:rPr lang="en-US" sz="1500"/>
              <a:t>Children 1-2 years of age are issued whole milk yogurt</a:t>
            </a:r>
          </a:p>
          <a:p>
            <a:pPr lvl="1">
              <a:lnSpc>
                <a:spcPct val="101000"/>
              </a:lnSpc>
            </a:pPr>
            <a:r>
              <a:rPr lang="en-US" sz="1500"/>
              <a:t> Children 2 years of age and over, pregnant, postpartum and breastfeeding women are issued low fat or nonfat yogurt.</a:t>
            </a:r>
          </a:p>
          <a:p>
            <a:pPr marL="457200" lvl="1" indent="0">
              <a:lnSpc>
                <a:spcPct val="101000"/>
              </a:lnSpc>
              <a:buNone/>
            </a:pPr>
            <a:endParaRPr lang="en-US" sz="1500"/>
          </a:p>
          <a:p>
            <a:pPr>
              <a:lnSpc>
                <a:spcPct val="101000"/>
              </a:lnSpc>
            </a:pPr>
            <a:r>
              <a:rPr lang="en-US" sz="1500"/>
              <a:t>Yogurts not allowed include:</a:t>
            </a:r>
          </a:p>
          <a:p>
            <a:pPr lvl="1">
              <a:lnSpc>
                <a:spcPct val="101000"/>
              </a:lnSpc>
            </a:pPr>
            <a:r>
              <a:rPr lang="en-US" sz="1500"/>
              <a:t>Drinkable</a:t>
            </a:r>
          </a:p>
          <a:p>
            <a:pPr lvl="1">
              <a:lnSpc>
                <a:spcPct val="101000"/>
              </a:lnSpc>
            </a:pPr>
            <a:r>
              <a:rPr lang="en-US" sz="1500"/>
              <a:t>“Light”</a:t>
            </a:r>
          </a:p>
        </p:txBody>
      </p:sp>
      <p:sp>
        <p:nvSpPr>
          <p:cNvPr id="4" name="Slide Number Placeholder 3">
            <a:extLst>
              <a:ext uri="{FF2B5EF4-FFF2-40B4-BE49-F238E27FC236}">
                <a16:creationId xmlns:a16="http://schemas.microsoft.com/office/drawing/2014/main" id="{5E2ED8A8-1F09-48DD-B455-ADDF9C444558}"/>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15</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25024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FF8C-0367-455B-99C1-8056C0AD4933}"/>
              </a:ext>
            </a:extLst>
          </p:cNvPr>
          <p:cNvSpPr>
            <a:spLocks noGrp="1"/>
          </p:cNvSpPr>
          <p:nvPr>
            <p:ph type="title"/>
          </p:nvPr>
        </p:nvSpPr>
        <p:spPr>
          <a:xfrm>
            <a:off x="801098" y="804335"/>
            <a:ext cx="5712824" cy="1917518"/>
          </a:xfrm>
        </p:spPr>
        <p:txBody>
          <a:bodyPr>
            <a:normAutofit/>
          </a:bodyPr>
          <a:lstStyle/>
          <a:p>
            <a:r>
              <a:rPr lang="en-US"/>
              <a:t>New Yogurt Options</a:t>
            </a:r>
          </a:p>
        </p:txBody>
      </p:sp>
      <p:sp>
        <p:nvSpPr>
          <p:cNvPr id="3" name="Content Placeholder 2">
            <a:extLst>
              <a:ext uri="{FF2B5EF4-FFF2-40B4-BE49-F238E27FC236}">
                <a16:creationId xmlns:a16="http://schemas.microsoft.com/office/drawing/2014/main" id="{85EF6970-50B7-4C52-B93A-BD4F37FABE86}"/>
              </a:ext>
            </a:extLst>
          </p:cNvPr>
          <p:cNvSpPr>
            <a:spLocks noGrp="1"/>
          </p:cNvSpPr>
          <p:nvPr>
            <p:ph idx="1"/>
          </p:nvPr>
        </p:nvSpPr>
        <p:spPr>
          <a:xfrm>
            <a:off x="801098" y="2434279"/>
            <a:ext cx="4558309" cy="3403737"/>
          </a:xfrm>
        </p:spPr>
        <p:txBody>
          <a:bodyPr anchor="t">
            <a:normAutofit fontScale="85000" lnSpcReduction="10000"/>
          </a:bodyPr>
          <a:lstStyle/>
          <a:p>
            <a:r>
              <a:rPr lang="en-US" sz="1800" dirty="0"/>
              <a:t>New sizes include:</a:t>
            </a:r>
          </a:p>
          <a:p>
            <a:pPr lvl="1"/>
            <a:r>
              <a:rPr lang="en-US" sz="1600" dirty="0"/>
              <a:t>3.5 oz</a:t>
            </a:r>
          </a:p>
          <a:p>
            <a:pPr lvl="1"/>
            <a:r>
              <a:rPr lang="en-US" sz="1600" dirty="0"/>
              <a:t>4.5 oz</a:t>
            </a:r>
          </a:p>
          <a:p>
            <a:pPr lvl="1"/>
            <a:r>
              <a:rPr lang="en-US" dirty="0"/>
              <a:t>5 oz</a:t>
            </a:r>
          </a:p>
          <a:p>
            <a:pPr lvl="1"/>
            <a:r>
              <a:rPr lang="en-US" dirty="0"/>
              <a:t>5.3 oz</a:t>
            </a:r>
          </a:p>
          <a:p>
            <a:pPr lvl="1"/>
            <a:r>
              <a:rPr lang="en-US" dirty="0"/>
              <a:t>6 oz</a:t>
            </a:r>
          </a:p>
          <a:p>
            <a:pPr lvl="1"/>
            <a:r>
              <a:rPr lang="en-US" dirty="0"/>
              <a:t>8 oz</a:t>
            </a:r>
          </a:p>
          <a:p>
            <a:pPr lvl="1"/>
            <a:r>
              <a:rPr lang="en-US" dirty="0"/>
              <a:t>21.2 oz</a:t>
            </a:r>
          </a:p>
          <a:p>
            <a:pPr lvl="1"/>
            <a:r>
              <a:rPr lang="en-US" dirty="0"/>
              <a:t>24 oz</a:t>
            </a:r>
          </a:p>
          <a:p>
            <a:r>
              <a:rPr lang="en-US" sz="1800" dirty="0"/>
              <a:t>New Flavors include desserts such as key lime pie </a:t>
            </a:r>
          </a:p>
          <a:p>
            <a:endParaRPr lang="en-US" sz="1800" dirty="0"/>
          </a:p>
          <a:p>
            <a:pPr marL="457200" lvl="1" indent="0">
              <a:buNone/>
            </a:pPr>
            <a:endParaRPr lang="en-US" dirty="0"/>
          </a:p>
        </p:txBody>
      </p:sp>
      <p:sp>
        <p:nvSpPr>
          <p:cNvPr id="4" name="Slide Number Placeholder 3">
            <a:extLst>
              <a:ext uri="{FF2B5EF4-FFF2-40B4-BE49-F238E27FC236}">
                <a16:creationId xmlns:a16="http://schemas.microsoft.com/office/drawing/2014/main" id="{D37366C7-1CA5-4B86-8B98-4A6F9214792D}"/>
              </a:ext>
            </a:extLst>
          </p:cNvPr>
          <p:cNvSpPr>
            <a:spLocks noGrp="1"/>
          </p:cNvSpPr>
          <p:nvPr>
            <p:ph type="sldNum" sz="quarter" idx="12"/>
          </p:nvPr>
        </p:nvSpPr>
        <p:spPr>
          <a:xfrm>
            <a:off x="8050988" y="6275719"/>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10AF634F-685A-4943-AC39-677449125625}"/>
              </a:ext>
            </a:extLst>
          </p:cNvPr>
          <p:cNvPicPr>
            <a:picLocks noChangeAspect="1"/>
          </p:cNvPicPr>
          <p:nvPr/>
        </p:nvPicPr>
        <p:blipFill>
          <a:blip r:embed="rId2"/>
          <a:stretch>
            <a:fillRect/>
          </a:stretch>
        </p:blipFill>
        <p:spPr>
          <a:xfrm>
            <a:off x="5701598" y="2563485"/>
            <a:ext cx="2349390" cy="1716449"/>
          </a:xfrm>
          <a:prstGeom prst="rect">
            <a:avLst/>
          </a:prstGeom>
        </p:spPr>
      </p:pic>
      <p:pic>
        <p:nvPicPr>
          <p:cNvPr id="7" name="Picture 6">
            <a:extLst>
              <a:ext uri="{FF2B5EF4-FFF2-40B4-BE49-F238E27FC236}">
                <a16:creationId xmlns:a16="http://schemas.microsoft.com/office/drawing/2014/main" id="{DD241821-8030-4D4C-B28E-DB104CD3AD0F}"/>
              </a:ext>
            </a:extLst>
          </p:cNvPr>
          <p:cNvPicPr>
            <a:picLocks noChangeAspect="1"/>
          </p:cNvPicPr>
          <p:nvPr/>
        </p:nvPicPr>
        <p:blipFill>
          <a:blip r:embed="rId3"/>
          <a:stretch>
            <a:fillRect/>
          </a:stretch>
        </p:blipFill>
        <p:spPr>
          <a:xfrm>
            <a:off x="8691068" y="2651709"/>
            <a:ext cx="2607215" cy="1676887"/>
          </a:xfrm>
          <a:prstGeom prst="rect">
            <a:avLst/>
          </a:prstGeom>
        </p:spPr>
      </p:pic>
      <p:pic>
        <p:nvPicPr>
          <p:cNvPr id="11" name="Picture 10">
            <a:extLst>
              <a:ext uri="{FF2B5EF4-FFF2-40B4-BE49-F238E27FC236}">
                <a16:creationId xmlns:a16="http://schemas.microsoft.com/office/drawing/2014/main" id="{DDB9910E-6FBB-4AC2-B583-BA9ED9BE1EC1}"/>
              </a:ext>
            </a:extLst>
          </p:cNvPr>
          <p:cNvPicPr>
            <a:picLocks noChangeAspect="1"/>
          </p:cNvPicPr>
          <p:nvPr/>
        </p:nvPicPr>
        <p:blipFill>
          <a:blip r:embed="rId4"/>
          <a:stretch>
            <a:fillRect/>
          </a:stretch>
        </p:blipFill>
        <p:spPr>
          <a:xfrm>
            <a:off x="5644655" y="4564782"/>
            <a:ext cx="2365026" cy="1719072"/>
          </a:xfrm>
          <a:prstGeom prst="rect">
            <a:avLst/>
          </a:prstGeom>
        </p:spPr>
      </p:pic>
      <p:pic>
        <p:nvPicPr>
          <p:cNvPr id="13" name="Picture 12">
            <a:extLst>
              <a:ext uri="{FF2B5EF4-FFF2-40B4-BE49-F238E27FC236}">
                <a16:creationId xmlns:a16="http://schemas.microsoft.com/office/drawing/2014/main" id="{C9AA073E-3E5A-4327-920B-377212D1A9AE}"/>
              </a:ext>
            </a:extLst>
          </p:cNvPr>
          <p:cNvPicPr>
            <a:picLocks noChangeAspect="1"/>
          </p:cNvPicPr>
          <p:nvPr/>
        </p:nvPicPr>
        <p:blipFill>
          <a:blip r:embed="rId5"/>
          <a:stretch>
            <a:fillRect/>
          </a:stretch>
        </p:blipFill>
        <p:spPr>
          <a:xfrm>
            <a:off x="8838834" y="4542028"/>
            <a:ext cx="2378346" cy="1764579"/>
          </a:xfrm>
          <a:prstGeom prst="rect">
            <a:avLst/>
          </a:prstGeom>
        </p:spPr>
      </p:pic>
      <p:sp>
        <p:nvSpPr>
          <p:cNvPr id="15" name="TextBox 14">
            <a:extLst>
              <a:ext uri="{FF2B5EF4-FFF2-40B4-BE49-F238E27FC236}">
                <a16:creationId xmlns:a16="http://schemas.microsoft.com/office/drawing/2014/main" id="{E1753A5A-887B-4751-9A6F-128CAE766E68}"/>
              </a:ext>
            </a:extLst>
          </p:cNvPr>
          <p:cNvSpPr txBox="1"/>
          <p:nvPr/>
        </p:nvSpPr>
        <p:spPr>
          <a:xfrm>
            <a:off x="5497975" y="2563485"/>
            <a:ext cx="2607215" cy="1917518"/>
          </a:xfrm>
          <a:prstGeom prst="rect">
            <a:avLst/>
          </a:prstGeom>
          <a:noFill/>
          <a:ln>
            <a:solidFill>
              <a:schemeClr val="accent1"/>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D506D484-9247-42A5-AF4A-F8F7ED735BC7}"/>
              </a:ext>
            </a:extLst>
          </p:cNvPr>
          <p:cNvSpPr txBox="1"/>
          <p:nvPr/>
        </p:nvSpPr>
        <p:spPr>
          <a:xfrm>
            <a:off x="8691068" y="2563485"/>
            <a:ext cx="2699834" cy="1765111"/>
          </a:xfrm>
          <a:prstGeom prst="rect">
            <a:avLst/>
          </a:prstGeom>
          <a:noFill/>
          <a:ln>
            <a:solidFill>
              <a:schemeClr val="accent1"/>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EAA4D1A3-B445-4FCB-BFE2-E031F9E599CF}"/>
              </a:ext>
            </a:extLst>
          </p:cNvPr>
          <p:cNvSpPr txBox="1"/>
          <p:nvPr/>
        </p:nvSpPr>
        <p:spPr>
          <a:xfrm>
            <a:off x="5497975" y="4664597"/>
            <a:ext cx="2607215" cy="1575556"/>
          </a:xfrm>
          <a:prstGeom prst="rect">
            <a:avLst/>
          </a:prstGeom>
          <a:noFill/>
          <a:ln>
            <a:solidFill>
              <a:schemeClr val="accent1"/>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78B75C50-10C0-4A1F-B3E8-4F5C975D6802}"/>
              </a:ext>
            </a:extLst>
          </p:cNvPr>
          <p:cNvSpPr txBox="1"/>
          <p:nvPr/>
        </p:nvSpPr>
        <p:spPr>
          <a:xfrm>
            <a:off x="8691068" y="4606682"/>
            <a:ext cx="2699834" cy="1611122"/>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260898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D2C0B-2258-44B8-9588-A6BA41FCA499}"/>
              </a:ext>
            </a:extLst>
          </p:cNvPr>
          <p:cNvSpPr>
            <a:spLocks noGrp="1"/>
          </p:cNvSpPr>
          <p:nvPr>
            <p:ph type="title"/>
          </p:nvPr>
        </p:nvSpPr>
        <p:spPr>
          <a:xfrm>
            <a:off x="6400800" y="568345"/>
            <a:ext cx="5303471" cy="1560716"/>
          </a:xfrm>
        </p:spPr>
        <p:txBody>
          <a:bodyPr>
            <a:normAutofit/>
          </a:bodyPr>
          <a:lstStyle/>
          <a:p>
            <a:r>
              <a:rPr lang="en-US"/>
              <a:t>New Cheese Options</a:t>
            </a:r>
          </a:p>
        </p:txBody>
      </p:sp>
      <p:pic>
        <p:nvPicPr>
          <p:cNvPr id="6" name="Picture 5" descr="A bowl of food on a plate&#10;&#10;Description automatically generated">
            <a:extLst>
              <a:ext uri="{FF2B5EF4-FFF2-40B4-BE49-F238E27FC236}">
                <a16:creationId xmlns:a16="http://schemas.microsoft.com/office/drawing/2014/main" id="{79382CBF-1214-47F8-9A47-FB5BB6E058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2" r="-2" b="-2"/>
          <a:stretch/>
        </p:blipFill>
        <p:spPr>
          <a:xfrm>
            <a:off x="643192" y="645106"/>
            <a:ext cx="5455949" cy="5247747"/>
          </a:xfrm>
          <a:prstGeom prst="rect">
            <a:avLst/>
          </a:prstGeom>
        </p:spPr>
      </p:pic>
      <p:cxnSp>
        <p:nvCxnSpPr>
          <p:cNvPr id="13" name="Straight Connector 12">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BB4C50-CBEB-4EE7-9CF9-E591D00D4258}"/>
              </a:ext>
            </a:extLst>
          </p:cNvPr>
          <p:cNvSpPr>
            <a:spLocks noGrp="1"/>
          </p:cNvSpPr>
          <p:nvPr>
            <p:ph idx="1"/>
          </p:nvPr>
        </p:nvSpPr>
        <p:spPr>
          <a:xfrm>
            <a:off x="6400800" y="2438400"/>
            <a:ext cx="5303471" cy="3651504"/>
          </a:xfrm>
        </p:spPr>
        <p:txBody>
          <a:bodyPr>
            <a:normAutofit/>
          </a:bodyPr>
          <a:lstStyle/>
          <a:p>
            <a:r>
              <a:rPr lang="en-US"/>
              <a:t>8 oz sizes</a:t>
            </a:r>
          </a:p>
          <a:p>
            <a:r>
              <a:rPr lang="en-US"/>
              <a:t>Shredded</a:t>
            </a:r>
          </a:p>
          <a:p>
            <a:r>
              <a:rPr lang="en-US"/>
              <a:t>Cubed</a:t>
            </a:r>
          </a:p>
          <a:p>
            <a:r>
              <a:rPr lang="en-US"/>
              <a:t>Swiss</a:t>
            </a:r>
          </a:p>
          <a:p>
            <a:r>
              <a:rPr lang="en-US"/>
              <a:t>Muenster</a:t>
            </a:r>
          </a:p>
        </p:txBody>
      </p:sp>
      <p:sp>
        <p:nvSpPr>
          <p:cNvPr id="4" name="Slide Number Placeholder 3">
            <a:extLst>
              <a:ext uri="{FF2B5EF4-FFF2-40B4-BE49-F238E27FC236}">
                <a16:creationId xmlns:a16="http://schemas.microsoft.com/office/drawing/2014/main" id="{4BD07327-9DDC-41D7-9FB2-E7A89E4BFDDB}"/>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17</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68483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itting on a bed posing for the camera&#10;&#10;Description automatically generated">
            <a:extLst>
              <a:ext uri="{FF2B5EF4-FFF2-40B4-BE49-F238E27FC236}">
                <a16:creationId xmlns:a16="http://schemas.microsoft.com/office/drawing/2014/main" id="{A3E8A479-9008-48FA-A709-CFE50573ED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71" r="732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6AE7F49-45C3-4B1F-BCAA-00D362C77BA7}"/>
              </a:ext>
            </a:extLst>
          </p:cNvPr>
          <p:cNvSpPr>
            <a:spLocks noGrp="1"/>
          </p:cNvSpPr>
          <p:nvPr>
            <p:ph type="title"/>
          </p:nvPr>
        </p:nvSpPr>
        <p:spPr>
          <a:xfrm>
            <a:off x="677333" y="609600"/>
            <a:ext cx="4605867" cy="1320800"/>
          </a:xfrm>
        </p:spPr>
        <p:txBody>
          <a:bodyPr>
            <a:normAutofit fontScale="90000"/>
          </a:bodyPr>
          <a:lstStyle/>
          <a:p>
            <a:r>
              <a:rPr lang="en-US" dirty="0"/>
              <a:t>New Cereal Options</a:t>
            </a:r>
          </a:p>
        </p:txBody>
      </p:sp>
      <p:sp>
        <p:nvSpPr>
          <p:cNvPr id="3" name="Content Placeholder 2">
            <a:extLst>
              <a:ext uri="{FF2B5EF4-FFF2-40B4-BE49-F238E27FC236}">
                <a16:creationId xmlns:a16="http://schemas.microsoft.com/office/drawing/2014/main" id="{E9ED8C1F-0EF8-4F16-81B8-5C1DAAFBC95D}"/>
              </a:ext>
            </a:extLst>
          </p:cNvPr>
          <p:cNvSpPr>
            <a:spLocks noGrp="1"/>
          </p:cNvSpPr>
          <p:nvPr>
            <p:ph idx="1"/>
          </p:nvPr>
        </p:nvSpPr>
        <p:spPr>
          <a:xfrm>
            <a:off x="677334" y="2160589"/>
            <a:ext cx="3851122" cy="3880773"/>
          </a:xfrm>
        </p:spPr>
        <p:txBody>
          <a:bodyPr>
            <a:normAutofit/>
          </a:bodyPr>
          <a:lstStyle/>
          <a:p>
            <a:r>
              <a:rPr lang="en-US" sz="2600" dirty="0"/>
              <a:t>House brand cereals </a:t>
            </a:r>
          </a:p>
          <a:p>
            <a:pPr lvl="1"/>
            <a:r>
              <a:rPr lang="en-US" sz="2600" dirty="0"/>
              <a:t>Great Value</a:t>
            </a:r>
          </a:p>
          <a:p>
            <a:pPr lvl="1"/>
            <a:r>
              <a:rPr lang="en-US" sz="2600" dirty="0"/>
              <a:t>Kroger</a:t>
            </a:r>
          </a:p>
          <a:p>
            <a:pPr lvl="1"/>
            <a:r>
              <a:rPr lang="en-US" sz="2600" dirty="0"/>
              <a:t>Raley’s</a:t>
            </a:r>
          </a:p>
          <a:p>
            <a:pPr lvl="1"/>
            <a:r>
              <a:rPr lang="en-US" sz="2600" dirty="0"/>
              <a:t>Signature Select </a:t>
            </a:r>
          </a:p>
          <a:p>
            <a:pPr lvl="1"/>
            <a:r>
              <a:rPr lang="en-US" sz="2600" dirty="0"/>
              <a:t>Winco</a:t>
            </a:r>
          </a:p>
        </p:txBody>
      </p:sp>
      <p:sp>
        <p:nvSpPr>
          <p:cNvPr id="4" name="Slide Number Placeholder 3">
            <a:extLst>
              <a:ext uri="{FF2B5EF4-FFF2-40B4-BE49-F238E27FC236}">
                <a16:creationId xmlns:a16="http://schemas.microsoft.com/office/drawing/2014/main" id="{5EA503D0-F2E7-4408-A43B-25BD8082787A}"/>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89262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EAB01-75A3-43CF-BDB1-9347C12849B0}"/>
              </a:ext>
            </a:extLst>
          </p:cNvPr>
          <p:cNvSpPr>
            <a:spLocks noGrp="1"/>
          </p:cNvSpPr>
          <p:nvPr>
            <p:ph type="title"/>
          </p:nvPr>
        </p:nvSpPr>
        <p:spPr>
          <a:xfrm>
            <a:off x="6400800" y="568345"/>
            <a:ext cx="5303471" cy="1560716"/>
          </a:xfrm>
        </p:spPr>
        <p:txBody>
          <a:bodyPr>
            <a:normAutofit/>
          </a:bodyPr>
          <a:lstStyle/>
          <a:p>
            <a:r>
              <a:rPr lang="en-US"/>
              <a:t>New Juice Options </a:t>
            </a:r>
          </a:p>
        </p:txBody>
      </p:sp>
      <p:pic>
        <p:nvPicPr>
          <p:cNvPr id="9" name="Picture 8" descr="A person sitting in a field&#10;&#10;Description automatically generated">
            <a:extLst>
              <a:ext uri="{FF2B5EF4-FFF2-40B4-BE49-F238E27FC236}">
                <a16:creationId xmlns:a16="http://schemas.microsoft.com/office/drawing/2014/main" id="{29441CAD-F8D3-43B2-AC2A-59769350B1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679" r="11921" b="-2"/>
          <a:stretch/>
        </p:blipFill>
        <p:spPr>
          <a:xfrm>
            <a:off x="643192" y="645106"/>
            <a:ext cx="5455949" cy="5247747"/>
          </a:xfrm>
          <a:prstGeom prst="rect">
            <a:avLst/>
          </a:prstGeom>
        </p:spPr>
      </p:pic>
      <p:cxnSp>
        <p:nvCxnSpPr>
          <p:cNvPr id="16" name="Straight Connector 15">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3EC1E3-D0DD-4B26-9C17-18AEE103CC2C}"/>
              </a:ext>
            </a:extLst>
          </p:cNvPr>
          <p:cNvSpPr>
            <a:spLocks noGrp="1"/>
          </p:cNvSpPr>
          <p:nvPr>
            <p:ph idx="1"/>
          </p:nvPr>
        </p:nvSpPr>
        <p:spPr>
          <a:xfrm>
            <a:off x="6400800" y="2438400"/>
            <a:ext cx="5303471" cy="3651504"/>
          </a:xfrm>
        </p:spPr>
        <p:txBody>
          <a:bodyPr>
            <a:normAutofit/>
          </a:bodyPr>
          <a:lstStyle/>
          <a:p>
            <a:r>
              <a:rPr lang="en-US"/>
              <a:t>New brands include:</a:t>
            </a:r>
          </a:p>
          <a:p>
            <a:pPr lvl="1"/>
            <a:r>
              <a:rPr lang="en-US"/>
              <a:t>Ocean Spray</a:t>
            </a:r>
          </a:p>
          <a:p>
            <a:pPr lvl="1"/>
            <a:r>
              <a:rPr lang="en-US"/>
              <a:t>Great Value</a:t>
            </a:r>
          </a:p>
          <a:p>
            <a:pPr lvl="1"/>
            <a:r>
              <a:rPr lang="en-US"/>
              <a:t>Raley’s Grapefruit Juice</a:t>
            </a:r>
          </a:p>
          <a:p>
            <a:pPr lvl="1"/>
            <a:r>
              <a:rPr lang="en-US"/>
              <a:t>Kroger Grapefruit Juice</a:t>
            </a:r>
          </a:p>
          <a:p>
            <a:pPr lvl="1"/>
            <a:r>
              <a:rPr lang="en-US"/>
              <a:t>Signature Select</a:t>
            </a:r>
          </a:p>
          <a:p>
            <a:pPr lvl="1"/>
            <a:r>
              <a:rPr lang="en-US"/>
              <a:t>Winco</a:t>
            </a:r>
          </a:p>
          <a:p>
            <a:pPr lvl="1"/>
            <a:endParaRPr lang="en-US"/>
          </a:p>
          <a:p>
            <a:endParaRPr lang="en-US" dirty="0"/>
          </a:p>
        </p:txBody>
      </p:sp>
      <p:sp>
        <p:nvSpPr>
          <p:cNvPr id="4" name="Slide Number Placeholder 3">
            <a:extLst>
              <a:ext uri="{FF2B5EF4-FFF2-40B4-BE49-F238E27FC236}">
                <a16:creationId xmlns:a16="http://schemas.microsoft.com/office/drawing/2014/main" id="{012A42E3-676A-46BF-BB48-DDDFCDDF459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19</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25201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dirty="0"/>
              <a:t>Course outline</a:t>
            </a:r>
          </a:p>
        </p:txBody>
      </p:sp>
      <p:graphicFrame>
        <p:nvGraphicFramePr>
          <p:cNvPr id="9" name="Content Placeholder 2">
            <a:extLst>
              <a:ext uri="{FF2B5EF4-FFF2-40B4-BE49-F238E27FC236}">
                <a16:creationId xmlns:a16="http://schemas.microsoft.com/office/drawing/2014/main" id="{176CB8F1-9D41-4CCD-8852-5156CB9EFE43}"/>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39377991-8A08-45AC-8B17-B00AC98DDD58}"/>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75792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E95AB9C-4C3D-4124-8FAC-1C45F309A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46C0C-A50E-4C0C-AF71-51B2AC085869}"/>
              </a:ext>
            </a:extLst>
          </p:cNvPr>
          <p:cNvSpPr>
            <a:spLocks noGrp="1"/>
          </p:cNvSpPr>
          <p:nvPr>
            <p:ph type="title"/>
          </p:nvPr>
        </p:nvSpPr>
        <p:spPr>
          <a:xfrm>
            <a:off x="8474697" y="1348740"/>
            <a:ext cx="3229574" cy="1691640"/>
          </a:xfrm>
        </p:spPr>
        <p:txBody>
          <a:bodyPr anchor="b">
            <a:normAutofit/>
          </a:bodyPr>
          <a:lstStyle/>
          <a:p>
            <a:r>
              <a:rPr lang="en-US" sz="3400" dirty="0"/>
              <a:t>New Canned Fish Options</a:t>
            </a:r>
          </a:p>
        </p:txBody>
      </p:sp>
      <p:sp>
        <p:nvSpPr>
          <p:cNvPr id="15" name="Round Single Corner Rectangle 24">
            <a:extLst>
              <a:ext uri="{FF2B5EF4-FFF2-40B4-BE49-F238E27FC236}">
                <a16:creationId xmlns:a16="http://schemas.microsoft.com/office/drawing/2014/main" id="{B138E7AB-1493-4F4F-AC30-E4EC7E02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78566" y="635058"/>
            <a:ext cx="2657864" cy="2657864"/>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A picture containing mug&#10;&#10;Description automatically generated">
            <a:extLst>
              <a:ext uri="{FF2B5EF4-FFF2-40B4-BE49-F238E27FC236}">
                <a16:creationId xmlns:a16="http://schemas.microsoft.com/office/drawing/2014/main" id="{FB6A47AD-85D7-4C92-8917-2AC9F7690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880" y="776372"/>
            <a:ext cx="2375236" cy="2375236"/>
          </a:xfrm>
          <a:prstGeom prst="rect">
            <a:avLst/>
          </a:prstGeom>
        </p:spPr>
      </p:pic>
      <p:sp>
        <p:nvSpPr>
          <p:cNvPr id="4" name="Slide Number Placeholder 3">
            <a:extLst>
              <a:ext uri="{FF2B5EF4-FFF2-40B4-BE49-F238E27FC236}">
                <a16:creationId xmlns:a16="http://schemas.microsoft.com/office/drawing/2014/main" id="{CBD8454F-D1CB-4113-816C-6F34057FF160}"/>
              </a:ext>
            </a:extLst>
          </p:cNvPr>
          <p:cNvSpPr>
            <a:spLocks noGrp="1"/>
          </p:cNvSpPr>
          <p:nvPr>
            <p:ph type="sldNum" sz="quarter" idx="12"/>
          </p:nvPr>
        </p:nvSpPr>
        <p:spPr>
          <a:xfrm>
            <a:off x="8476488" y="374904"/>
            <a:ext cx="2377440" cy="813816"/>
          </a:xfrm>
        </p:spPr>
        <p:txBody>
          <a:bodyPr>
            <a:normAutofit/>
          </a:bodyPr>
          <a:lstStyle/>
          <a:p>
            <a:pPr marL="0" marR="0" lvl="0" indent="0" algn="l" defTabSz="457200" rtl="0" eaLnBrk="1" fontAlgn="auto" latinLnBrk="0" hangingPunct="1">
              <a:spcBef>
                <a:spcPts val="0"/>
              </a:spcBef>
              <a:spcAft>
                <a:spcPts val="600"/>
              </a:spcAft>
              <a:buClrTx/>
              <a:buSzTx/>
              <a:buFontTx/>
              <a:buNone/>
              <a:tabLst/>
              <a:defRPr/>
            </a:pPr>
            <a:fld id="{0FA07CBA-83D9-496B-B2A0-2A08F1F51492}" type="slidenum">
              <a:rPr kumimoji="0" lang="en-US" b="1" i="0" u="none" strike="noStrike" kern="1200" cap="none" spc="0" normalizeH="0" baseline="0" noProof="0">
                <a:ln>
                  <a:noFill/>
                </a:ln>
                <a:effectLst/>
                <a:uLnTx/>
                <a:uFillTx/>
                <a:latin typeface="Rockwell Condensed" panose="02060603050405020104"/>
                <a:ea typeface="+mn-ea"/>
                <a:cs typeface="+mn-cs"/>
              </a:rPr>
              <a:pPr marL="0" marR="0" lvl="0" indent="0" algn="l" defTabSz="457200" rtl="0" eaLnBrk="1" fontAlgn="auto" latinLnBrk="0" hangingPunct="1">
                <a:spcBef>
                  <a:spcPts val="0"/>
                </a:spcBef>
                <a:spcAft>
                  <a:spcPts val="600"/>
                </a:spcAft>
                <a:buClrTx/>
                <a:buSzTx/>
                <a:buFontTx/>
                <a:buNone/>
                <a:tabLst/>
                <a:defRPr/>
              </a:pPr>
              <a:t>20</a:t>
            </a:fld>
            <a:endParaRPr kumimoji="0" lang="en-US" b="1" i="0" u="none" strike="noStrike" kern="1200" cap="none" spc="0" normalizeH="0" baseline="0" noProof="0">
              <a:ln>
                <a:noFill/>
              </a:ln>
              <a:effectLst/>
              <a:uLnTx/>
              <a:uFillTx/>
              <a:latin typeface="Rockwell Condensed" panose="02060603050405020104"/>
              <a:ea typeface="+mn-ea"/>
              <a:cs typeface="+mn-cs"/>
            </a:endParaRPr>
          </a:p>
        </p:txBody>
      </p:sp>
      <p:sp>
        <p:nvSpPr>
          <p:cNvPr id="17" name="Round Single Corner Rectangle 22">
            <a:extLst>
              <a:ext uri="{FF2B5EF4-FFF2-40B4-BE49-F238E27FC236}">
                <a16:creationId xmlns:a16="http://schemas.microsoft.com/office/drawing/2014/main" id="{A3186A60-A65B-4189-87A5-49F8E143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4815" y="1300271"/>
            <a:ext cx="1992651" cy="1992652"/>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23">
            <a:extLst>
              <a:ext uri="{FF2B5EF4-FFF2-40B4-BE49-F238E27FC236}">
                <a16:creationId xmlns:a16="http://schemas.microsoft.com/office/drawing/2014/main" id="{6EA1DDF9-66E2-4AF7-A90B-4A838DCE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955186" y="3438135"/>
            <a:ext cx="2281244" cy="2281245"/>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5">
            <a:extLst>
              <a:ext uri="{FF2B5EF4-FFF2-40B4-BE49-F238E27FC236}">
                <a16:creationId xmlns:a16="http://schemas.microsoft.com/office/drawing/2014/main" id="{BDF3E303-E6F4-4BC9-A3F6-180DEE840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4815" y="3438135"/>
            <a:ext cx="2657864" cy="2657864"/>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descr="A can of soda&#10;&#10;Description automatically generated">
            <a:extLst>
              <a:ext uri="{FF2B5EF4-FFF2-40B4-BE49-F238E27FC236}">
                <a16:creationId xmlns:a16="http://schemas.microsoft.com/office/drawing/2014/main" id="{C890B42A-5A0D-4AE1-A42C-253BFC4125D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6129" y="3579449"/>
            <a:ext cx="2375236" cy="2375236"/>
          </a:xfrm>
          <a:prstGeom prst="rect">
            <a:avLst/>
          </a:prstGeom>
        </p:spPr>
      </p:pic>
      <p:sp>
        <p:nvSpPr>
          <p:cNvPr id="3" name="Content Placeholder 2">
            <a:extLst>
              <a:ext uri="{FF2B5EF4-FFF2-40B4-BE49-F238E27FC236}">
                <a16:creationId xmlns:a16="http://schemas.microsoft.com/office/drawing/2014/main" id="{F70C4E9C-B439-40B5-A90F-A792F20FE8D3}"/>
              </a:ext>
            </a:extLst>
          </p:cNvPr>
          <p:cNvSpPr>
            <a:spLocks noGrp="1"/>
          </p:cNvSpPr>
          <p:nvPr>
            <p:ph idx="1"/>
          </p:nvPr>
        </p:nvSpPr>
        <p:spPr>
          <a:xfrm>
            <a:off x="8474697" y="3200400"/>
            <a:ext cx="3229574" cy="2899954"/>
          </a:xfrm>
        </p:spPr>
        <p:txBody>
          <a:bodyPr>
            <a:normAutofit/>
          </a:bodyPr>
          <a:lstStyle/>
          <a:p>
            <a:pPr>
              <a:lnSpc>
                <a:spcPct val="101000"/>
              </a:lnSpc>
            </a:pPr>
            <a:r>
              <a:rPr lang="en-US" sz="1100" dirty="0"/>
              <a:t> Mackerel</a:t>
            </a:r>
          </a:p>
          <a:p>
            <a:pPr lvl="1">
              <a:lnSpc>
                <a:spcPct val="101000"/>
              </a:lnSpc>
            </a:pPr>
            <a:r>
              <a:rPr lang="en-US" sz="1100" dirty="0"/>
              <a:t>5 oz</a:t>
            </a:r>
          </a:p>
          <a:p>
            <a:pPr lvl="1">
              <a:lnSpc>
                <a:spcPct val="101000"/>
              </a:lnSpc>
            </a:pPr>
            <a:r>
              <a:rPr lang="en-US" sz="1100" dirty="0"/>
              <a:t>6 oz</a:t>
            </a:r>
          </a:p>
          <a:p>
            <a:pPr lvl="1">
              <a:lnSpc>
                <a:spcPct val="101000"/>
              </a:lnSpc>
            </a:pPr>
            <a:r>
              <a:rPr lang="en-US" sz="1100" dirty="0"/>
              <a:t>15 oz</a:t>
            </a:r>
          </a:p>
          <a:p>
            <a:pPr marL="457200" lvl="1" indent="0">
              <a:lnSpc>
                <a:spcPct val="101000"/>
              </a:lnSpc>
              <a:buNone/>
            </a:pPr>
            <a:endParaRPr lang="en-US" sz="1100" dirty="0"/>
          </a:p>
          <a:p>
            <a:pPr>
              <a:lnSpc>
                <a:spcPct val="101000"/>
              </a:lnSpc>
            </a:pPr>
            <a:r>
              <a:rPr lang="en-US" sz="1100" dirty="0"/>
              <a:t>Salmon</a:t>
            </a:r>
          </a:p>
          <a:p>
            <a:pPr lvl="1">
              <a:lnSpc>
                <a:spcPct val="101000"/>
              </a:lnSpc>
            </a:pPr>
            <a:r>
              <a:rPr lang="en-US" sz="1100" dirty="0"/>
              <a:t>5 oz</a:t>
            </a:r>
          </a:p>
          <a:p>
            <a:pPr lvl="1">
              <a:lnSpc>
                <a:spcPct val="101000"/>
              </a:lnSpc>
            </a:pPr>
            <a:r>
              <a:rPr lang="en-US" sz="1100" dirty="0"/>
              <a:t>6 oz</a:t>
            </a:r>
          </a:p>
          <a:p>
            <a:pPr lvl="1">
              <a:lnSpc>
                <a:spcPct val="101000"/>
              </a:lnSpc>
            </a:pPr>
            <a:r>
              <a:rPr lang="en-US" sz="1100" dirty="0"/>
              <a:t>14.75 oz</a:t>
            </a:r>
          </a:p>
          <a:p>
            <a:pPr lvl="1">
              <a:lnSpc>
                <a:spcPct val="101000"/>
              </a:lnSpc>
            </a:pPr>
            <a:r>
              <a:rPr lang="en-US" sz="1100" dirty="0"/>
              <a:t>15 oz</a:t>
            </a:r>
          </a:p>
        </p:txBody>
      </p:sp>
    </p:spTree>
    <p:extLst>
      <p:ext uri="{BB962C8B-B14F-4D97-AF65-F5344CB8AC3E}">
        <p14:creationId xmlns:p14="http://schemas.microsoft.com/office/powerpoint/2010/main" val="4068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2500" dirty="0"/>
              <a:t>The Legume Benefit.  What Does it Mean?</a:t>
            </a:r>
            <a:br>
              <a:rPr lang="en-US" sz="2500" dirty="0"/>
            </a:br>
            <a:r>
              <a:rPr lang="en-US" sz="2500" dirty="0"/>
              <a:t>Dry Beans, Peas, Lentils, Canned Beans and Peanut Butter</a:t>
            </a:r>
          </a:p>
        </p:txBody>
      </p:sp>
      <p:sp>
        <p:nvSpPr>
          <p:cNvPr id="5" name="Content Placeholder 4"/>
          <p:cNvSpPr>
            <a:spLocks noGrp="1"/>
          </p:cNvSpPr>
          <p:nvPr>
            <p:ph idx="1"/>
          </p:nvPr>
        </p:nvSpPr>
        <p:spPr>
          <a:xfrm>
            <a:off x="6400799" y="2121408"/>
            <a:ext cx="5299585" cy="4050792"/>
          </a:xfrm>
        </p:spPr>
        <p:txBody>
          <a:bodyPr>
            <a:normAutofit/>
          </a:bodyPr>
          <a:lstStyle/>
          <a:p>
            <a:pPr marL="0" indent="0">
              <a:buNone/>
              <a:defRPr/>
            </a:pPr>
            <a:r>
              <a:rPr lang="en-US" sz="1800" dirty="0"/>
              <a:t>Participants have the following options to redeem their Legume benefit:</a:t>
            </a:r>
          </a:p>
          <a:p>
            <a:pPr lvl="1">
              <a:buFont typeface="Wingdings" panose="05000000000000000000" pitchFamily="2" charset="2"/>
              <a:buChar char="Ø"/>
              <a:defRPr/>
            </a:pPr>
            <a:r>
              <a:rPr lang="en-US" dirty="0"/>
              <a:t>Peanut Butter 16-18 oz jar (1)</a:t>
            </a:r>
          </a:p>
          <a:p>
            <a:pPr lvl="1">
              <a:buFont typeface="Wingdings" panose="05000000000000000000" pitchFamily="2" charset="2"/>
              <a:buChar char="Ø"/>
              <a:defRPr/>
            </a:pPr>
            <a:r>
              <a:rPr lang="en-US" dirty="0"/>
              <a:t>Dry Beans, Peas, and lentils 16 oz bag (1) </a:t>
            </a:r>
          </a:p>
          <a:p>
            <a:pPr lvl="1">
              <a:buFont typeface="Wingdings" panose="05000000000000000000" pitchFamily="2" charset="2"/>
              <a:buChar char="Ø"/>
              <a:defRPr/>
            </a:pPr>
            <a:r>
              <a:rPr lang="en-US" dirty="0"/>
              <a:t>4 Cans of Beans 14-16 oz size</a:t>
            </a:r>
          </a:p>
          <a:p>
            <a:pPr lvl="2">
              <a:buFont typeface="Wingdings" panose="05000000000000000000" pitchFamily="2" charset="2"/>
              <a:buChar char="Ø"/>
              <a:defRPr/>
            </a:pPr>
            <a:r>
              <a:rPr lang="en-US" sz="1800" dirty="0"/>
              <a:t>Once one can of beans has been purchased the remaining increments must be redeemed with only canned beans</a:t>
            </a:r>
          </a:p>
          <a:p>
            <a:pPr marL="0" lvl="0" indent="0">
              <a:spcAft>
                <a:spcPts val="0"/>
              </a:spcAft>
              <a:buClr>
                <a:prstClr val="white"/>
              </a:buClr>
              <a:buNone/>
              <a:defRPr/>
            </a:pPr>
            <a:endParaRPr lang="en-US" sz="1800" dirty="0"/>
          </a:p>
        </p:txBody>
      </p:sp>
      <p:sp>
        <p:nvSpPr>
          <p:cNvPr id="8" name="Slide Number Placeholder 7">
            <a:extLst>
              <a:ext uri="{FF2B5EF4-FFF2-40B4-BE49-F238E27FC236}">
                <a16:creationId xmlns:a16="http://schemas.microsoft.com/office/drawing/2014/main" id="{46D1656F-B40E-4D2C-81C0-3FBA79E4C96A}"/>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733075"/>
            <a:ext cx="5112461" cy="340211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2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sz="3400"/>
              <a:t>WIC Tailors Food Packages to Participants</a:t>
            </a:r>
          </a:p>
        </p:txBody>
      </p:sp>
      <p:pic>
        <p:nvPicPr>
          <p:cNvPr id="4" name="Picture 3" descr="A close up of a baby&#10;&#10;Description generated with high confidence">
            <a:extLst>
              <a:ext uri="{FF2B5EF4-FFF2-40B4-BE49-F238E27FC236}">
                <a16:creationId xmlns:a16="http://schemas.microsoft.com/office/drawing/2014/main" id="{1364C00B-7D1A-44CB-AF9F-2D8EC0D269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26" r="19174" b="-2"/>
          <a:stretch/>
        </p:blipFill>
        <p:spPr>
          <a:xfrm>
            <a:off x="643192" y="645106"/>
            <a:ext cx="5455949" cy="5247747"/>
          </a:xfrm>
          <a:prstGeom prst="rect">
            <a:avLst/>
          </a:prstGeom>
        </p:spPr>
      </p:pic>
      <p:cxnSp>
        <p:nvCxnSpPr>
          <p:cNvPr id="13" name="Straight Connector 12">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457200" lvl="1" indent="0">
              <a:lnSpc>
                <a:spcPct val="101000"/>
              </a:lnSpc>
              <a:spcAft>
                <a:spcPts val="0"/>
              </a:spcAft>
              <a:buNone/>
              <a:defRPr/>
            </a:pPr>
            <a:r>
              <a:rPr lang="en-US" b="1"/>
              <a:t>Infant food packages:</a:t>
            </a:r>
          </a:p>
          <a:p>
            <a:pPr marL="457200" lvl="1" indent="0">
              <a:lnSpc>
                <a:spcPct val="101000"/>
              </a:lnSpc>
              <a:spcAft>
                <a:spcPts val="0"/>
              </a:spcAft>
              <a:buNone/>
              <a:defRPr/>
            </a:pPr>
            <a:r>
              <a:rPr lang="en-US" b="1"/>
              <a:t>0-6 months</a:t>
            </a:r>
          </a:p>
          <a:p>
            <a:pPr lvl="2">
              <a:lnSpc>
                <a:spcPct val="101000"/>
              </a:lnSpc>
              <a:buFont typeface="Wingdings" panose="05000000000000000000" pitchFamily="2" charset="2"/>
              <a:buChar char="Ø"/>
              <a:defRPr/>
            </a:pPr>
            <a:r>
              <a:rPr lang="en-US"/>
              <a:t>Infant formula as listed on the participants benefit list</a:t>
            </a:r>
          </a:p>
          <a:p>
            <a:pPr marL="457200" lvl="1" indent="0">
              <a:lnSpc>
                <a:spcPct val="101000"/>
              </a:lnSpc>
              <a:spcAft>
                <a:spcPts val="0"/>
              </a:spcAft>
              <a:buNone/>
              <a:defRPr/>
            </a:pPr>
            <a:r>
              <a:rPr lang="en-US" b="1"/>
              <a:t>6-11 months</a:t>
            </a:r>
          </a:p>
          <a:p>
            <a:pPr lvl="2">
              <a:lnSpc>
                <a:spcPct val="101000"/>
              </a:lnSpc>
              <a:buFont typeface="Wingdings" panose="05000000000000000000" pitchFamily="2" charset="2"/>
              <a:buChar char="Ø"/>
              <a:defRPr/>
            </a:pPr>
            <a:r>
              <a:rPr lang="en-US"/>
              <a:t>Infant Formula </a:t>
            </a:r>
          </a:p>
          <a:p>
            <a:pPr lvl="2">
              <a:lnSpc>
                <a:spcPct val="101000"/>
              </a:lnSpc>
              <a:buFont typeface="Wingdings" panose="05000000000000000000" pitchFamily="2" charset="2"/>
              <a:buChar char="Ø"/>
              <a:defRPr/>
            </a:pPr>
            <a:r>
              <a:rPr lang="en-US"/>
              <a:t>Infant Cereal </a:t>
            </a:r>
          </a:p>
          <a:p>
            <a:pPr lvl="2">
              <a:lnSpc>
                <a:spcPct val="101000"/>
              </a:lnSpc>
              <a:buFont typeface="Wingdings" panose="05000000000000000000" pitchFamily="2" charset="2"/>
              <a:buChar char="Ø"/>
              <a:defRPr/>
            </a:pPr>
            <a:r>
              <a:rPr lang="en-US"/>
              <a:t>Infant Fruits and Vegetables</a:t>
            </a:r>
          </a:p>
          <a:p>
            <a:pPr lvl="2">
              <a:lnSpc>
                <a:spcPct val="101000"/>
              </a:lnSpc>
              <a:buFont typeface="Wingdings" panose="05000000000000000000" pitchFamily="2" charset="2"/>
              <a:buChar char="Ø"/>
              <a:defRPr/>
            </a:pPr>
            <a:r>
              <a:rPr lang="en-US"/>
              <a:t>Infant Meats (for exclusively breastfed infants only)</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22</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53299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EA3339-2EBB-4771-9995-A2E4327FC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9072" y="568345"/>
            <a:ext cx="6755199" cy="1560716"/>
          </a:xfrm>
        </p:spPr>
        <p:txBody>
          <a:bodyPr>
            <a:normAutofit/>
          </a:bodyPr>
          <a:lstStyle/>
          <a:p>
            <a:r>
              <a:rPr lang="en-US"/>
              <a:t>WIC Tailors Food Packages to Participants</a:t>
            </a:r>
          </a:p>
        </p:txBody>
      </p:sp>
      <p:pic>
        <p:nvPicPr>
          <p:cNvPr id="8" name="Picture 7" descr="A baby posing for the camera&#10;&#10;Description generated with very high confidence">
            <a:extLst>
              <a:ext uri="{FF2B5EF4-FFF2-40B4-BE49-F238E27FC236}">
                <a16:creationId xmlns:a16="http://schemas.microsoft.com/office/drawing/2014/main" id="{19B14AF6-6F04-4DD3-8735-ED50BE38815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0905"/>
          <a:stretch/>
        </p:blipFill>
        <p:spPr>
          <a:xfrm>
            <a:off x="633999" y="640081"/>
            <a:ext cx="4001315" cy="5340702"/>
          </a:xfrm>
          <a:prstGeom prst="rect">
            <a:avLst/>
          </a:prstGeom>
        </p:spPr>
      </p:pic>
      <p:cxnSp>
        <p:nvCxnSpPr>
          <p:cNvPr id="15" name="Straight Connector 14">
            <a:extLst>
              <a:ext uri="{FF2B5EF4-FFF2-40B4-BE49-F238E27FC236}">
                <a16:creationId xmlns:a16="http://schemas.microsoft.com/office/drawing/2014/main" id="{4E80717C-6AA3-4702-8683-A7D66E6EA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49072" y="2438399"/>
            <a:ext cx="6755199" cy="3661955"/>
          </a:xfrm>
        </p:spPr>
        <p:txBody>
          <a:bodyPr>
            <a:normAutofit/>
          </a:bodyPr>
          <a:lstStyle/>
          <a:p>
            <a:pPr marL="457200" lvl="1" indent="0">
              <a:lnSpc>
                <a:spcPct val="101000"/>
              </a:lnSpc>
              <a:buNone/>
              <a:defRPr/>
            </a:pPr>
            <a:r>
              <a:rPr lang="en-US" b="1"/>
              <a:t>Toddler food package: 12-24 months</a:t>
            </a:r>
          </a:p>
          <a:p>
            <a:pPr lvl="2">
              <a:lnSpc>
                <a:spcPct val="101000"/>
              </a:lnSpc>
              <a:buFont typeface="Wingdings" panose="05000000000000000000" pitchFamily="2" charset="2"/>
              <a:buChar char="Ø"/>
              <a:defRPr/>
            </a:pPr>
            <a:r>
              <a:rPr lang="en-US"/>
              <a:t>Cheese</a:t>
            </a:r>
          </a:p>
          <a:p>
            <a:pPr lvl="2">
              <a:lnSpc>
                <a:spcPct val="101000"/>
              </a:lnSpc>
              <a:buFont typeface="Wingdings" panose="05000000000000000000" pitchFamily="2" charset="2"/>
              <a:buChar char="Ø"/>
              <a:defRPr/>
            </a:pPr>
            <a:r>
              <a:rPr lang="en-US"/>
              <a:t>Yogurt (whole milk)</a:t>
            </a:r>
          </a:p>
          <a:p>
            <a:pPr lvl="2">
              <a:lnSpc>
                <a:spcPct val="101000"/>
              </a:lnSpc>
              <a:buFont typeface="Wingdings" panose="05000000000000000000" pitchFamily="2" charset="2"/>
              <a:buChar char="Ø"/>
              <a:defRPr/>
            </a:pPr>
            <a:r>
              <a:rPr lang="en-US"/>
              <a:t>Whole Milk</a:t>
            </a:r>
          </a:p>
          <a:p>
            <a:pPr lvl="2">
              <a:lnSpc>
                <a:spcPct val="101000"/>
              </a:lnSpc>
              <a:buFont typeface="Wingdings" panose="05000000000000000000" pitchFamily="2" charset="2"/>
              <a:buChar char="Ø"/>
              <a:defRPr/>
            </a:pPr>
            <a:r>
              <a:rPr lang="en-US"/>
              <a:t>Eggs</a:t>
            </a:r>
          </a:p>
          <a:p>
            <a:pPr lvl="2">
              <a:lnSpc>
                <a:spcPct val="101000"/>
              </a:lnSpc>
              <a:buFont typeface="Wingdings" panose="05000000000000000000" pitchFamily="2" charset="2"/>
              <a:buChar char="Ø"/>
              <a:defRPr/>
            </a:pPr>
            <a:r>
              <a:rPr lang="en-US"/>
              <a:t>Cereal</a:t>
            </a:r>
          </a:p>
          <a:p>
            <a:pPr lvl="2">
              <a:lnSpc>
                <a:spcPct val="101000"/>
              </a:lnSpc>
              <a:buFont typeface="Wingdings" panose="05000000000000000000" pitchFamily="2" charset="2"/>
              <a:buChar char="Ø"/>
              <a:defRPr/>
            </a:pPr>
            <a:r>
              <a:rPr lang="en-US"/>
              <a:t>Legumes</a:t>
            </a:r>
          </a:p>
          <a:p>
            <a:pPr lvl="2">
              <a:lnSpc>
                <a:spcPct val="101000"/>
              </a:lnSpc>
              <a:buFont typeface="Wingdings" panose="05000000000000000000" pitchFamily="2" charset="2"/>
              <a:buChar char="Ø"/>
              <a:defRPr/>
            </a:pPr>
            <a:r>
              <a:rPr lang="en-US"/>
              <a:t>Whole Grains</a:t>
            </a:r>
          </a:p>
          <a:p>
            <a:pPr lvl="2">
              <a:lnSpc>
                <a:spcPct val="101000"/>
              </a:lnSpc>
              <a:buFont typeface="Wingdings" panose="05000000000000000000" pitchFamily="2" charset="2"/>
              <a:buChar char="Ø"/>
              <a:defRPr/>
            </a:pPr>
            <a:r>
              <a:rPr lang="en-US"/>
              <a:t>Fruits and Vegetables $8 cash value benefit (CVB)</a:t>
            </a:r>
          </a:p>
          <a:p>
            <a:pPr lvl="2">
              <a:lnSpc>
                <a:spcPct val="101000"/>
              </a:lnSpc>
              <a:buFont typeface="Wingdings" panose="05000000000000000000" pitchFamily="2" charset="2"/>
              <a:buChar char="Ø"/>
              <a:defRPr/>
            </a:pPr>
            <a:r>
              <a:rPr lang="en-US"/>
              <a:t>Single Strength Juice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27965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EA3339-2EBB-4771-9995-A2E4327FC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9072" y="568345"/>
            <a:ext cx="6755199" cy="1560716"/>
          </a:xfrm>
        </p:spPr>
        <p:txBody>
          <a:bodyPr>
            <a:normAutofit/>
          </a:bodyPr>
          <a:lstStyle/>
          <a:p>
            <a:r>
              <a:rPr lang="en-US"/>
              <a:t>WIC Tailors Food Packages to Participants</a:t>
            </a:r>
          </a:p>
        </p:txBody>
      </p:sp>
      <p:pic>
        <p:nvPicPr>
          <p:cNvPr id="4" name="Picture 3" descr="A young girl wearing a white shirt and smiling at the camera&#10;&#10;Description generated with high confidence">
            <a:extLst>
              <a:ext uri="{FF2B5EF4-FFF2-40B4-BE49-F238E27FC236}">
                <a16:creationId xmlns:a16="http://schemas.microsoft.com/office/drawing/2014/main" id="{67A15E96-B5D8-45C6-8384-0DB4627610F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713" r="10465" b="1"/>
          <a:stretch/>
        </p:blipFill>
        <p:spPr>
          <a:xfrm>
            <a:off x="633999" y="640081"/>
            <a:ext cx="4001315" cy="5340702"/>
          </a:xfrm>
          <a:prstGeom prst="rect">
            <a:avLst/>
          </a:prstGeom>
        </p:spPr>
      </p:pic>
      <p:cxnSp>
        <p:nvCxnSpPr>
          <p:cNvPr id="13" name="Straight Connector 12">
            <a:extLst>
              <a:ext uri="{FF2B5EF4-FFF2-40B4-BE49-F238E27FC236}">
                <a16:creationId xmlns:a16="http://schemas.microsoft.com/office/drawing/2014/main" id="{4E80717C-6AA3-4702-8683-A7D66E6EA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49072" y="2438399"/>
            <a:ext cx="6755199" cy="3661955"/>
          </a:xfrm>
        </p:spPr>
        <p:txBody>
          <a:bodyPr>
            <a:normAutofit/>
          </a:bodyPr>
          <a:lstStyle/>
          <a:p>
            <a:pPr marL="457200" lvl="1" indent="0">
              <a:lnSpc>
                <a:spcPct val="101000"/>
              </a:lnSpc>
              <a:buNone/>
              <a:defRPr/>
            </a:pPr>
            <a:r>
              <a:rPr lang="en-US" b="1"/>
              <a:t>Child food package: 2-5 years</a:t>
            </a:r>
          </a:p>
          <a:p>
            <a:pPr lvl="2">
              <a:lnSpc>
                <a:spcPct val="101000"/>
              </a:lnSpc>
              <a:buFont typeface="Wingdings" panose="05000000000000000000" pitchFamily="2" charset="2"/>
              <a:buChar char="Ø"/>
              <a:defRPr/>
            </a:pPr>
            <a:r>
              <a:rPr lang="en-US"/>
              <a:t>Cheese</a:t>
            </a:r>
          </a:p>
          <a:p>
            <a:pPr lvl="2">
              <a:lnSpc>
                <a:spcPct val="101000"/>
              </a:lnSpc>
              <a:buFont typeface="Wingdings" panose="05000000000000000000" pitchFamily="2" charset="2"/>
              <a:buChar char="Ø"/>
              <a:defRPr/>
            </a:pPr>
            <a:r>
              <a:rPr lang="en-US"/>
              <a:t>Yogurt (low fat)</a:t>
            </a:r>
          </a:p>
          <a:p>
            <a:pPr lvl="2">
              <a:lnSpc>
                <a:spcPct val="101000"/>
              </a:lnSpc>
              <a:buFont typeface="Wingdings" panose="05000000000000000000" pitchFamily="2" charset="2"/>
              <a:buChar char="Ø"/>
              <a:defRPr/>
            </a:pPr>
            <a:r>
              <a:rPr lang="en-US"/>
              <a:t>Milk – 1%, skim or fat free</a:t>
            </a:r>
          </a:p>
          <a:p>
            <a:pPr lvl="2">
              <a:lnSpc>
                <a:spcPct val="101000"/>
              </a:lnSpc>
              <a:buFont typeface="Wingdings" panose="05000000000000000000" pitchFamily="2" charset="2"/>
              <a:buChar char="Ø"/>
              <a:defRPr/>
            </a:pPr>
            <a:r>
              <a:rPr lang="en-US"/>
              <a:t>Eggs</a:t>
            </a:r>
          </a:p>
          <a:p>
            <a:pPr lvl="2">
              <a:lnSpc>
                <a:spcPct val="101000"/>
              </a:lnSpc>
              <a:buFont typeface="Wingdings" panose="05000000000000000000" pitchFamily="2" charset="2"/>
              <a:buChar char="Ø"/>
              <a:defRPr/>
            </a:pPr>
            <a:r>
              <a:rPr lang="en-US"/>
              <a:t>Cereal</a:t>
            </a:r>
          </a:p>
          <a:p>
            <a:pPr lvl="2">
              <a:lnSpc>
                <a:spcPct val="101000"/>
              </a:lnSpc>
              <a:buFont typeface="Wingdings" panose="05000000000000000000" pitchFamily="2" charset="2"/>
              <a:buChar char="Ø"/>
              <a:defRPr/>
            </a:pPr>
            <a:r>
              <a:rPr lang="en-US"/>
              <a:t>Legumes </a:t>
            </a:r>
          </a:p>
          <a:p>
            <a:pPr lvl="2">
              <a:lnSpc>
                <a:spcPct val="101000"/>
              </a:lnSpc>
              <a:buFont typeface="Wingdings" panose="05000000000000000000" pitchFamily="2" charset="2"/>
              <a:buChar char="Ø"/>
              <a:defRPr/>
            </a:pPr>
            <a:r>
              <a:rPr lang="en-US"/>
              <a:t>Whole Grains </a:t>
            </a:r>
          </a:p>
          <a:p>
            <a:pPr lvl="2">
              <a:lnSpc>
                <a:spcPct val="101000"/>
              </a:lnSpc>
              <a:buFont typeface="Wingdings" panose="05000000000000000000" pitchFamily="2" charset="2"/>
              <a:buChar char="Ø"/>
              <a:defRPr/>
            </a:pPr>
            <a:r>
              <a:rPr lang="en-US"/>
              <a:t>Fruits and Vegetables $8 cash value benefit (CVB)</a:t>
            </a:r>
          </a:p>
          <a:p>
            <a:pPr lvl="2">
              <a:lnSpc>
                <a:spcPct val="101000"/>
              </a:lnSpc>
              <a:buFont typeface="Wingdings" panose="05000000000000000000" pitchFamily="2" charset="2"/>
              <a:buChar char="Ø"/>
              <a:defRPr/>
            </a:pPr>
            <a:r>
              <a:rPr lang="en-US"/>
              <a:t>Single Strength Juice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67138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WIC Tailors Food Packages to Participants</a:t>
            </a:r>
          </a:p>
        </p:txBody>
      </p:sp>
      <p:sp>
        <p:nvSpPr>
          <p:cNvPr id="5" name="Content Placeholder 4"/>
          <p:cNvSpPr>
            <a:spLocks noGrp="1"/>
          </p:cNvSpPr>
          <p:nvPr>
            <p:ph idx="1"/>
          </p:nvPr>
        </p:nvSpPr>
        <p:spPr>
          <a:xfrm>
            <a:off x="6496216" y="2320412"/>
            <a:ext cx="4632031" cy="3851787"/>
          </a:xfrm>
        </p:spPr>
        <p:txBody>
          <a:bodyPr anchor="ctr">
            <a:normAutofit fontScale="92500" lnSpcReduction="20000"/>
          </a:bodyPr>
          <a:lstStyle/>
          <a:p>
            <a:pPr marL="457200" lvl="1" indent="0">
              <a:buNone/>
              <a:defRPr/>
            </a:pPr>
            <a:r>
              <a:rPr lang="en-US" b="1"/>
              <a:t>Pregnant and Post-Partum Women’s food package:</a:t>
            </a:r>
          </a:p>
          <a:p>
            <a:pPr lvl="2">
              <a:buFont typeface="Wingdings" panose="05000000000000000000" pitchFamily="2" charset="2"/>
              <a:buChar char="Ø"/>
              <a:defRPr/>
            </a:pPr>
            <a:r>
              <a:rPr lang="en-US"/>
              <a:t>Cheese</a:t>
            </a:r>
          </a:p>
          <a:p>
            <a:pPr lvl="2">
              <a:buFont typeface="Wingdings" panose="05000000000000000000" pitchFamily="2" charset="2"/>
              <a:buChar char="Ø"/>
              <a:defRPr/>
            </a:pPr>
            <a:r>
              <a:rPr lang="en-US"/>
              <a:t>Yogurt (low fat)</a:t>
            </a:r>
          </a:p>
          <a:p>
            <a:pPr lvl="2">
              <a:buFont typeface="Wingdings" panose="05000000000000000000" pitchFamily="2" charset="2"/>
              <a:buChar char="Ø"/>
              <a:defRPr/>
            </a:pPr>
            <a:r>
              <a:rPr lang="en-US"/>
              <a:t>Milk – 1%, skim or fat free</a:t>
            </a:r>
          </a:p>
          <a:p>
            <a:pPr lvl="2">
              <a:buFont typeface="Wingdings" panose="05000000000000000000" pitchFamily="2" charset="2"/>
              <a:buChar char="Ø"/>
              <a:defRPr/>
            </a:pPr>
            <a:r>
              <a:rPr lang="en-US"/>
              <a:t>Eggs</a:t>
            </a:r>
          </a:p>
          <a:p>
            <a:pPr lvl="2">
              <a:buFont typeface="Wingdings" panose="05000000000000000000" pitchFamily="2" charset="2"/>
              <a:buChar char="Ø"/>
              <a:defRPr/>
            </a:pPr>
            <a:r>
              <a:rPr lang="en-US"/>
              <a:t>Cereal</a:t>
            </a:r>
          </a:p>
          <a:p>
            <a:pPr lvl="2">
              <a:buFont typeface="Wingdings" panose="05000000000000000000" pitchFamily="2" charset="2"/>
              <a:buChar char="Ø"/>
              <a:defRPr/>
            </a:pPr>
            <a:r>
              <a:rPr lang="en-US"/>
              <a:t>Legumes </a:t>
            </a:r>
          </a:p>
          <a:p>
            <a:pPr lvl="2">
              <a:buFont typeface="Wingdings" panose="05000000000000000000" pitchFamily="2" charset="2"/>
              <a:buChar char="Ø"/>
              <a:defRPr/>
            </a:pPr>
            <a:r>
              <a:rPr lang="en-US"/>
              <a:t>Whole Grains (pregnant women only)</a:t>
            </a:r>
          </a:p>
          <a:p>
            <a:pPr lvl="2">
              <a:buFont typeface="Wingdings" panose="05000000000000000000" pitchFamily="2" charset="2"/>
              <a:buChar char="Ø"/>
              <a:defRPr/>
            </a:pPr>
            <a:r>
              <a:rPr lang="en-US"/>
              <a:t>Fruits and Vegetables $11 cash value benefit (CVB)</a:t>
            </a:r>
          </a:p>
          <a:p>
            <a:pPr lvl="2">
              <a:buFont typeface="Wingdings" panose="05000000000000000000" pitchFamily="2" charset="2"/>
              <a:buChar char="Ø"/>
              <a:defRPr/>
            </a:pPr>
            <a:r>
              <a:rPr lang="en-US"/>
              <a:t>Frozen juice concentrate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descr="A person in a white shirt&#10;&#10;Description generated with high confidence">
            <a:extLst>
              <a:ext uri="{FF2B5EF4-FFF2-40B4-BE49-F238E27FC236}">
                <a16:creationId xmlns:a16="http://schemas.microsoft.com/office/drawing/2014/main" id="{4A53E52D-70A1-4928-BD0F-FD08C75F7A3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826" r="21912" b="-1"/>
          <a:stretch/>
        </p:blipFill>
        <p:spPr>
          <a:xfrm>
            <a:off x="1007196" y="2265037"/>
            <a:ext cx="5088800" cy="3907158"/>
          </a:xfrm>
          <a:prstGeom prst="rect">
            <a:avLst/>
          </a:prstGeom>
        </p:spPr>
      </p:pic>
    </p:spTree>
    <p:extLst>
      <p:ext uri="{BB962C8B-B14F-4D97-AF65-F5344CB8AC3E}">
        <p14:creationId xmlns:p14="http://schemas.microsoft.com/office/powerpoint/2010/main" val="365504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fontScale="90000"/>
          </a:bodyPr>
          <a:lstStyle/>
          <a:p>
            <a:r>
              <a:rPr lang="en-US" sz="4800"/>
              <a:t>WIC Tailors Food Packages to Participants</a:t>
            </a:r>
          </a:p>
        </p:txBody>
      </p:sp>
      <p:sp>
        <p:nvSpPr>
          <p:cNvPr id="5" name="Content Placeholder 4"/>
          <p:cNvSpPr>
            <a:spLocks noGrp="1"/>
          </p:cNvSpPr>
          <p:nvPr>
            <p:ph idx="1"/>
          </p:nvPr>
        </p:nvSpPr>
        <p:spPr>
          <a:xfrm>
            <a:off x="4970109" y="2121408"/>
            <a:ext cx="6730276" cy="4050792"/>
          </a:xfrm>
        </p:spPr>
        <p:txBody>
          <a:bodyPr>
            <a:normAutofit fontScale="92500" lnSpcReduction="20000"/>
          </a:bodyPr>
          <a:lstStyle/>
          <a:p>
            <a:pPr marL="457200" lvl="1" indent="0">
              <a:spcAft>
                <a:spcPts val="0"/>
              </a:spcAft>
              <a:buNone/>
              <a:defRPr/>
            </a:pPr>
            <a:r>
              <a:rPr lang="en-US" b="1"/>
              <a:t>Breastfeeding Food Package: </a:t>
            </a:r>
          </a:p>
          <a:p>
            <a:pPr lvl="2">
              <a:buFont typeface="Wingdings" panose="05000000000000000000" pitchFamily="2" charset="2"/>
              <a:buChar char="Ø"/>
              <a:defRPr/>
            </a:pPr>
            <a:r>
              <a:rPr lang="en-US" sz="1800"/>
              <a:t>Cheese</a:t>
            </a:r>
          </a:p>
          <a:p>
            <a:pPr lvl="2">
              <a:buFont typeface="Wingdings" panose="05000000000000000000" pitchFamily="2" charset="2"/>
              <a:buChar char="Ø"/>
              <a:defRPr/>
            </a:pPr>
            <a:r>
              <a:rPr lang="en-US" sz="1800"/>
              <a:t>Yogurt (low fat)</a:t>
            </a:r>
          </a:p>
          <a:p>
            <a:pPr lvl="2">
              <a:buFont typeface="Wingdings" panose="05000000000000000000" pitchFamily="2" charset="2"/>
              <a:buChar char="Ø"/>
              <a:defRPr/>
            </a:pPr>
            <a:r>
              <a:rPr lang="en-US" sz="1800"/>
              <a:t>Milk 1%, skim or fat free</a:t>
            </a:r>
          </a:p>
          <a:p>
            <a:pPr lvl="2">
              <a:buFont typeface="Wingdings" panose="05000000000000000000" pitchFamily="2" charset="2"/>
              <a:buChar char="Ø"/>
              <a:defRPr/>
            </a:pPr>
            <a:r>
              <a:rPr lang="en-US" sz="1800"/>
              <a:t>Eggs</a:t>
            </a:r>
          </a:p>
          <a:p>
            <a:pPr lvl="2">
              <a:buFont typeface="Wingdings" panose="05000000000000000000" pitchFamily="2" charset="2"/>
              <a:buChar char="Ø"/>
              <a:defRPr/>
            </a:pPr>
            <a:r>
              <a:rPr lang="en-US" sz="1800"/>
              <a:t>Cereal</a:t>
            </a:r>
          </a:p>
          <a:p>
            <a:pPr lvl="2">
              <a:buFont typeface="Wingdings" panose="05000000000000000000" pitchFamily="2" charset="2"/>
              <a:buChar char="Ø"/>
              <a:defRPr/>
            </a:pPr>
            <a:r>
              <a:rPr lang="en-US" sz="1800"/>
              <a:t>Legumes</a:t>
            </a:r>
          </a:p>
          <a:p>
            <a:pPr lvl="2">
              <a:buFont typeface="Wingdings" panose="05000000000000000000" pitchFamily="2" charset="2"/>
              <a:buChar char="Ø"/>
              <a:defRPr/>
            </a:pPr>
            <a:r>
              <a:rPr lang="en-US" sz="1800"/>
              <a:t>Canned Fish</a:t>
            </a:r>
          </a:p>
          <a:p>
            <a:pPr lvl="2">
              <a:buFont typeface="Wingdings" panose="05000000000000000000" pitchFamily="2" charset="2"/>
              <a:buChar char="Ø"/>
              <a:defRPr/>
            </a:pPr>
            <a:r>
              <a:rPr lang="en-US" sz="1800"/>
              <a:t>Whole Grains</a:t>
            </a:r>
          </a:p>
          <a:p>
            <a:pPr lvl="2">
              <a:buFont typeface="Wingdings" panose="05000000000000000000" pitchFamily="2" charset="2"/>
              <a:buChar char="Ø"/>
              <a:defRPr/>
            </a:pPr>
            <a:r>
              <a:rPr lang="en-US" sz="1800"/>
              <a:t>Fruits and Vegetables $11 cash value benefit (CVB)</a:t>
            </a:r>
          </a:p>
          <a:p>
            <a:pPr lvl="2">
              <a:buFont typeface="Wingdings" panose="05000000000000000000" pitchFamily="2" charset="2"/>
              <a:buChar char="Ø"/>
              <a:defRPr/>
            </a:pPr>
            <a:r>
              <a:rPr lang="en-US" sz="1800"/>
              <a:t>Juice Concentrate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11" name="Picture 10" descr="A person holding a baby&#10;&#10;Description generated with very high confidence">
            <a:extLst>
              <a:ext uri="{FF2B5EF4-FFF2-40B4-BE49-F238E27FC236}">
                <a16:creationId xmlns:a16="http://schemas.microsoft.com/office/drawing/2014/main" id="{E5C1D61F-617B-4ED4-9CFF-BFF40B38840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789" r="5455"/>
          <a:stretch/>
        </p:blipFill>
        <p:spPr>
          <a:xfrm>
            <a:off x="3344" y="10"/>
            <a:ext cx="4646726" cy="6857990"/>
          </a:xfrm>
          <a:prstGeom prst="rect">
            <a:avLst/>
          </a:prstGeom>
        </p:spPr>
      </p:pic>
    </p:spTree>
    <p:extLst>
      <p:ext uri="{BB962C8B-B14F-4D97-AF65-F5344CB8AC3E}">
        <p14:creationId xmlns:p14="http://schemas.microsoft.com/office/powerpoint/2010/main" val="343650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fontScale="90000"/>
          </a:bodyPr>
          <a:lstStyle/>
          <a:p>
            <a:r>
              <a:rPr lang="en-US" sz="4800"/>
              <a:t>WIC Tailors Food Packages to Participants</a:t>
            </a:r>
          </a:p>
        </p:txBody>
      </p:sp>
      <p:sp>
        <p:nvSpPr>
          <p:cNvPr id="5" name="Content Placeholder 4"/>
          <p:cNvSpPr>
            <a:spLocks noGrp="1"/>
          </p:cNvSpPr>
          <p:nvPr>
            <p:ph idx="1"/>
          </p:nvPr>
        </p:nvSpPr>
        <p:spPr>
          <a:xfrm>
            <a:off x="382279" y="2121408"/>
            <a:ext cx="6743845" cy="4050792"/>
          </a:xfrm>
        </p:spPr>
        <p:txBody>
          <a:bodyPr>
            <a:normAutofit/>
          </a:bodyPr>
          <a:lstStyle/>
          <a:p>
            <a:pPr marL="457200" lvl="1" indent="0">
              <a:spcAft>
                <a:spcPts val="0"/>
              </a:spcAft>
              <a:buNone/>
              <a:defRPr/>
            </a:pPr>
            <a:r>
              <a:rPr lang="en-US" b="1"/>
              <a:t>Homeless Food Package</a:t>
            </a:r>
          </a:p>
          <a:p>
            <a:pPr lvl="2">
              <a:buFont typeface="Wingdings" panose="05000000000000000000" pitchFamily="2" charset="2"/>
              <a:buChar char="Ø"/>
              <a:defRPr/>
            </a:pPr>
            <a:r>
              <a:rPr lang="en-US" sz="1800"/>
              <a:t>Convenience Pack Juice</a:t>
            </a:r>
          </a:p>
          <a:p>
            <a:pPr lvl="2">
              <a:buFont typeface="Wingdings" panose="05000000000000000000" pitchFamily="2" charset="2"/>
              <a:buChar char="Ø"/>
              <a:defRPr/>
            </a:pPr>
            <a:r>
              <a:rPr lang="en-US" sz="1800"/>
              <a:t>UHT Milk</a:t>
            </a:r>
          </a:p>
          <a:p>
            <a:pPr lvl="2">
              <a:buFont typeface="Wingdings" panose="05000000000000000000" pitchFamily="2" charset="2"/>
              <a:buChar char="Ø"/>
              <a:defRPr/>
            </a:pPr>
            <a:r>
              <a:rPr lang="en-US" sz="1800"/>
              <a:t>Additional quantity of Canned Beans or Peanut Butter in lieu of Eggs</a:t>
            </a:r>
          </a:p>
          <a:p>
            <a:pPr lvl="2">
              <a:buFont typeface="Wingdings" panose="05000000000000000000" pitchFamily="2" charset="2"/>
              <a:buChar char="Ø"/>
              <a:defRPr/>
            </a:pPr>
            <a:r>
              <a:rPr lang="en-US" sz="1800"/>
              <a:t>Cereal</a:t>
            </a:r>
          </a:p>
          <a:p>
            <a:pPr lvl="2">
              <a:buFont typeface="Wingdings" panose="05000000000000000000" pitchFamily="2" charset="2"/>
              <a:buChar char="Ø"/>
              <a:defRPr/>
            </a:pPr>
            <a:r>
              <a:rPr lang="en-US" sz="1800"/>
              <a:t>Whole Grains</a:t>
            </a:r>
          </a:p>
          <a:p>
            <a:pPr lvl="2">
              <a:buFont typeface="Wingdings" panose="05000000000000000000" pitchFamily="2" charset="2"/>
              <a:buChar char="Ø"/>
              <a:defRPr/>
            </a:pPr>
            <a:r>
              <a:rPr lang="en-US" sz="1800"/>
              <a:t>Fruits and Vegetables $11 cash value benefit (CVB)</a:t>
            </a:r>
          </a:p>
          <a:p>
            <a:pPr lvl="2">
              <a:buFont typeface="Wingdings" panose="05000000000000000000" pitchFamily="2" charset="2"/>
              <a:buChar char="Ø"/>
              <a:defRPr/>
            </a:pPr>
            <a:r>
              <a:rPr lang="en-US" sz="1800"/>
              <a:t>Ready to Feed Infant Formula</a:t>
            </a:r>
          </a:p>
        </p:txBody>
      </p:sp>
    </p:spTree>
    <p:extLst>
      <p:ext uri="{BB962C8B-B14F-4D97-AF65-F5344CB8AC3E}">
        <p14:creationId xmlns:p14="http://schemas.microsoft.com/office/powerpoint/2010/main" val="228031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2"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3"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6" name="Group 15">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7"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8"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 name="Straight Connector 18">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5" name="Group 2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8" name="Straight Connector 2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fontScale="90000"/>
          </a:bodyPr>
          <a:lstStyle/>
          <a:p>
            <a:pPr algn="ctr">
              <a:lnSpc>
                <a:spcPct val="95000"/>
              </a:lnSpc>
            </a:pPr>
            <a:r>
              <a:rPr lang="en-US" sz="3300"/>
              <a:t>WIC Shopping, Transactions, UPC Submissions and the Claims Procedure</a:t>
            </a:r>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28</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429351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WIC Shopping</a:t>
            </a:r>
          </a:p>
        </p:txBody>
      </p:sp>
      <p:pic>
        <p:nvPicPr>
          <p:cNvPr id="7" name="Picture 6">
            <a:extLst>
              <a:ext uri="{FF2B5EF4-FFF2-40B4-BE49-F238E27FC236}">
                <a16:creationId xmlns:a16="http://schemas.microsoft.com/office/drawing/2014/main" id="{BBF27DB1-3FD0-4442-89D0-BBA9CCFA4AE5}"/>
              </a:ext>
            </a:extLst>
          </p:cNvPr>
          <p:cNvPicPr>
            <a:picLocks noChangeAspect="1"/>
          </p:cNvPicPr>
          <p:nvPr/>
        </p:nvPicPr>
        <p:blipFill rotWithShape="1">
          <a:blip r:embed="rId3"/>
          <a:srcRect r="2" b="719"/>
          <a:stretch/>
        </p:blipFill>
        <p:spPr>
          <a:xfrm>
            <a:off x="643192" y="993911"/>
            <a:ext cx="5455949" cy="4550136"/>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615950" lvl="3" indent="-342900">
              <a:buFont typeface="Wingdings" panose="05000000000000000000" pitchFamily="2" charset="2"/>
              <a:buChar char="Ø"/>
              <a:defRPr/>
            </a:pPr>
            <a:r>
              <a:rPr lang="en-US"/>
              <a:t>WIC food benefits are issued to Participants on an Electronic Benefit Transfer (EBT) Card</a:t>
            </a:r>
          </a:p>
          <a:p>
            <a:pPr marL="1073150" lvl="4" indent="-342900">
              <a:buFont typeface="Wingdings" panose="05000000000000000000" pitchFamily="2" charset="2"/>
              <a:buChar char="Ø"/>
              <a:defRPr/>
            </a:pPr>
            <a:r>
              <a:rPr lang="en-US"/>
              <a:t>WIC Participants must set a PIN on the EBT card prior to shopping</a:t>
            </a:r>
          </a:p>
          <a:p>
            <a:pPr marL="615950" lvl="3" indent="-342900">
              <a:buFont typeface="Wingdings" panose="05000000000000000000" pitchFamily="2" charset="2"/>
              <a:buChar char="Ø"/>
              <a:defRPr/>
            </a:pPr>
            <a:r>
              <a:rPr lang="en-US"/>
              <a:t>In the clinic Participants are given their shopping list and provided information on WIC foods</a:t>
            </a:r>
          </a:p>
          <a:p>
            <a:pPr marL="615950" lvl="3" indent="-342900">
              <a:buFont typeface="Wingdings" panose="05000000000000000000" pitchFamily="2" charset="2"/>
              <a:buChar char="Ø"/>
              <a:defRPr/>
            </a:pPr>
            <a:r>
              <a:rPr lang="en-US"/>
              <a:t>Shopping for WIC foods can be difficult at times and sometimes Participants need a bit of assistance while in the store</a:t>
            </a:r>
          </a:p>
          <a:p>
            <a:pPr marL="273050" lvl="3" indent="0">
              <a:spcAft>
                <a:spcPts val="0"/>
              </a:spcAft>
              <a:buNone/>
              <a:defRPr/>
            </a:pPr>
            <a:endParaRPr lang="en-US"/>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29</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14618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6F244C8-CD82-4F5A-93AD-370353C69D42}"/>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What is WIC and why is WIC Important?</a:t>
            </a:r>
          </a:p>
        </p:txBody>
      </p:sp>
      <p:sp>
        <p:nvSpPr>
          <p:cNvPr id="4" name="Slide Number Placeholder 3">
            <a:extLst>
              <a:ext uri="{FF2B5EF4-FFF2-40B4-BE49-F238E27FC236}">
                <a16:creationId xmlns:a16="http://schemas.microsoft.com/office/drawing/2014/main" id="{AB0E3F3B-AE98-404C-8B12-54117F170A93}"/>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3</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89664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4000"/>
              <a:t>WICShopper App</a:t>
            </a:r>
          </a:p>
        </p:txBody>
      </p:sp>
      <p:sp>
        <p:nvSpPr>
          <p:cNvPr id="5" name="Content Placeholder 4"/>
          <p:cNvSpPr>
            <a:spLocks noGrp="1"/>
          </p:cNvSpPr>
          <p:nvPr>
            <p:ph idx="1"/>
          </p:nvPr>
        </p:nvSpPr>
        <p:spPr>
          <a:xfrm>
            <a:off x="6400799" y="2121408"/>
            <a:ext cx="5299585" cy="4050792"/>
          </a:xfrm>
        </p:spPr>
        <p:txBody>
          <a:bodyPr>
            <a:normAutofit/>
          </a:bodyPr>
          <a:lstStyle/>
          <a:p>
            <a:pPr marL="0" indent="0" fontAlgn="base">
              <a:buClr>
                <a:prstClr val="white"/>
              </a:buClr>
              <a:buNone/>
            </a:pPr>
            <a:endParaRPr lang="en-US" sz="1700" dirty="0"/>
          </a:p>
          <a:p>
            <a:pPr>
              <a:buFont typeface="Wingdings" panose="05000000000000000000" pitchFamily="2" charset="2"/>
              <a:buChar char="Ø"/>
            </a:pPr>
            <a:r>
              <a:rPr lang="en-US" altLang="en-US" sz="1700" dirty="0"/>
              <a:t>The WICShopper app helps Participants shop by making it easier to identify WIC Approved foods which simplifies the WIC Shopping experience</a:t>
            </a:r>
          </a:p>
          <a:p>
            <a:pPr>
              <a:buFont typeface="Wingdings" panose="05000000000000000000" pitchFamily="2" charset="2"/>
              <a:buChar char="Ø"/>
            </a:pPr>
            <a:r>
              <a:rPr lang="en-US" altLang="en-US" sz="1700" dirty="0"/>
              <a:t>Participant’s can view their available balance, get recipes and more</a:t>
            </a:r>
          </a:p>
          <a:p>
            <a:pPr>
              <a:buFont typeface="Wingdings" panose="05000000000000000000" pitchFamily="2" charset="2"/>
              <a:buChar char="Ø"/>
            </a:pPr>
            <a:r>
              <a:rPr lang="en-US" altLang="en-US" sz="1700" dirty="0"/>
              <a:t>The app allows Participants to scan UPC’s while shopping letting them know if the item is WIC Approved and the quantity, they have available </a:t>
            </a:r>
          </a:p>
          <a:p>
            <a:pPr>
              <a:buFont typeface="Wingdings" panose="05000000000000000000" pitchFamily="2" charset="2"/>
              <a:buChar char="Ø"/>
            </a:pPr>
            <a:r>
              <a:rPr lang="en-US" altLang="en-US" sz="1700" dirty="0"/>
              <a:t>The WICShopper app is also a tool Vendors can use to assist in applying shelf labels to the correct WIC approved foods</a:t>
            </a:r>
          </a:p>
          <a:p>
            <a:endParaRPr lang="en-US" sz="1700" dirty="0"/>
          </a:p>
        </p:txBody>
      </p:sp>
      <p:sp>
        <p:nvSpPr>
          <p:cNvPr id="7" name="Slide Number Placeholder 6">
            <a:extLst>
              <a:ext uri="{FF2B5EF4-FFF2-40B4-BE49-F238E27FC236}">
                <a16:creationId xmlns:a16="http://schemas.microsoft.com/office/drawing/2014/main" id="{51D60FD4-8BA8-4691-8BEB-6ADECC8EBFB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8" name="Picture 7" descr="A screenshot of a cell phone&#10;&#10;Description generated with very high confidence">
            <a:extLst>
              <a:ext uri="{FF2B5EF4-FFF2-40B4-BE49-F238E27FC236}">
                <a16:creationId xmlns:a16="http://schemas.microsoft.com/office/drawing/2014/main" id="{EF5F682E-7F94-44EB-BFC9-684F1A68E8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21956" y="640080"/>
            <a:ext cx="3136547" cy="5588101"/>
          </a:xfrm>
          <a:prstGeom prst="rect">
            <a:avLst/>
          </a:prstGeom>
        </p:spPr>
      </p:pic>
    </p:spTree>
    <p:extLst>
      <p:ext uri="{BB962C8B-B14F-4D97-AF65-F5344CB8AC3E}">
        <p14:creationId xmlns:p14="http://schemas.microsoft.com/office/powerpoint/2010/main" val="118011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2528" y="568345"/>
            <a:ext cx="3851743" cy="1560716"/>
          </a:xfrm>
        </p:spPr>
        <p:txBody>
          <a:bodyPr>
            <a:normAutofit/>
          </a:bodyPr>
          <a:lstStyle/>
          <a:p>
            <a:r>
              <a:rPr lang="en-US" sz="3100"/>
              <a:t>Transaction Procedure for Processing eWIC</a:t>
            </a:r>
          </a:p>
        </p:txBody>
      </p:sp>
      <p:pic>
        <p:nvPicPr>
          <p:cNvPr id="6" name="Picture 5"/>
          <p:cNvPicPr>
            <a:picLocks noChangeAspect="1"/>
          </p:cNvPicPr>
          <p:nvPr/>
        </p:nvPicPr>
        <p:blipFill rotWithShape="1">
          <a:blip r:embed="rId3"/>
          <a:srcRect l="9988" r="10564"/>
          <a:stretch/>
        </p:blipFill>
        <p:spPr>
          <a:xfrm>
            <a:off x="633999" y="662291"/>
            <a:ext cx="6898017" cy="5296282"/>
          </a:xfrm>
          <a:prstGeom prst="rect">
            <a:avLst/>
          </a:prstGeom>
        </p:spPr>
      </p:pic>
      <p:cxnSp>
        <p:nvCxnSpPr>
          <p:cNvPr id="17" name="Straight Connector 13">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7852528" y="2438399"/>
            <a:ext cx="3851743" cy="3661955"/>
          </a:xfrm>
        </p:spPr>
        <p:txBody>
          <a:bodyPr>
            <a:normAutofit/>
          </a:bodyPr>
          <a:lstStyle/>
          <a:p>
            <a:pPr marL="0" indent="0">
              <a:lnSpc>
                <a:spcPct val="101000"/>
              </a:lnSpc>
              <a:buNone/>
              <a:defRPr/>
            </a:pPr>
            <a:r>
              <a:rPr lang="en-US" sz="1400"/>
              <a:t>All store Point-of-Sale systems work different. To lessen the chance of possible issues at the cash register it is best to: </a:t>
            </a:r>
          </a:p>
          <a:p>
            <a:pPr lvl="1">
              <a:lnSpc>
                <a:spcPct val="101000"/>
              </a:lnSpc>
              <a:buFont typeface="Wingdings" panose="05000000000000000000" pitchFamily="2" charset="2"/>
              <a:buChar char="Ø"/>
              <a:defRPr/>
            </a:pPr>
            <a:r>
              <a:rPr lang="en-US" sz="1400" b="1"/>
              <a:t>Scan ALL items individually</a:t>
            </a:r>
          </a:p>
          <a:p>
            <a:pPr lvl="1">
              <a:lnSpc>
                <a:spcPct val="101000"/>
              </a:lnSpc>
              <a:buFont typeface="Wingdings" panose="05000000000000000000" pitchFamily="2" charset="2"/>
              <a:buChar char="Ø"/>
              <a:defRPr/>
            </a:pPr>
            <a:r>
              <a:rPr lang="en-US" sz="1400"/>
              <a:t>If an item does not scan as WIC eligible, the Participant must be given the option to pay or remove the item prior to the finalization of the transaction</a:t>
            </a:r>
          </a:p>
          <a:p>
            <a:pPr lvl="1">
              <a:lnSpc>
                <a:spcPct val="101000"/>
              </a:lnSpc>
              <a:buFont typeface="Wingdings" panose="05000000000000000000" pitchFamily="2" charset="2"/>
              <a:buChar char="Ø"/>
              <a:defRPr/>
            </a:pPr>
            <a:r>
              <a:rPr lang="en-US" sz="1400"/>
              <a:t>Cash Value Benefit (CVB) – if a purchase goes over the dollar amount available, the Participant has the </a:t>
            </a:r>
            <a:r>
              <a:rPr lang="en-US" sz="1400" u="sng"/>
              <a:t>option</a:t>
            </a:r>
            <a:r>
              <a:rPr lang="en-US" sz="1400"/>
              <a:t> to pay the difference or not purchase the items </a:t>
            </a:r>
          </a:p>
          <a:p>
            <a:pPr>
              <a:lnSpc>
                <a:spcPct val="101000"/>
              </a:lnSpc>
              <a:buFont typeface="Wingdings" panose="05000000000000000000" pitchFamily="2" charset="2"/>
              <a:buChar char="Ø"/>
              <a:defRPr/>
            </a:pPr>
            <a:endParaRPr lang="en-US" sz="1400"/>
          </a:p>
          <a:p>
            <a:pPr>
              <a:lnSpc>
                <a:spcPct val="101000"/>
              </a:lnSpc>
              <a:defRPr/>
            </a:pPr>
            <a:endParaRPr lang="en-US" sz="1400"/>
          </a:p>
          <a:p>
            <a:pPr marL="0" indent="0">
              <a:lnSpc>
                <a:spcPct val="101000"/>
              </a:lnSpc>
              <a:buNone/>
            </a:pPr>
            <a:endParaRPr lang="en-US" sz="1400"/>
          </a:p>
        </p:txBody>
      </p:sp>
      <p:sp>
        <p:nvSpPr>
          <p:cNvPr id="7" name="Slide Number Placeholder 6">
            <a:extLst>
              <a:ext uri="{FF2B5EF4-FFF2-40B4-BE49-F238E27FC236}">
                <a16:creationId xmlns:a16="http://schemas.microsoft.com/office/drawing/2014/main" id="{FF43F974-FBF9-4AB0-9854-BA8EE185A817}"/>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31</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58835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Transaction Procedure (continued)</a:t>
            </a:r>
          </a:p>
        </p:txBody>
      </p:sp>
      <p:sp>
        <p:nvSpPr>
          <p:cNvPr id="5" name="Content Placeholder 4"/>
          <p:cNvSpPr>
            <a:spLocks noGrp="1"/>
          </p:cNvSpPr>
          <p:nvPr>
            <p:ph idx="1"/>
          </p:nvPr>
        </p:nvSpPr>
        <p:spPr>
          <a:xfrm>
            <a:off x="6496216" y="2320412"/>
            <a:ext cx="4632031" cy="3851787"/>
          </a:xfrm>
        </p:spPr>
        <p:txBody>
          <a:bodyPr anchor="ctr">
            <a:normAutofit/>
          </a:bodyPr>
          <a:lstStyle/>
          <a:p>
            <a:pPr>
              <a:buFont typeface="Wingdings" panose="05000000000000000000" pitchFamily="2" charset="2"/>
              <a:buChar char="Ø"/>
              <a:defRPr/>
            </a:pPr>
            <a:r>
              <a:rPr lang="en-US" sz="1500" dirty="0">
                <a:highlight>
                  <a:srgbClr val="FFFF00"/>
                </a:highlight>
              </a:rPr>
              <a:t>Remember Cashiers must scan every item a Participant brings to the register </a:t>
            </a:r>
          </a:p>
          <a:p>
            <a:pPr>
              <a:buFont typeface="Wingdings" panose="05000000000000000000" pitchFamily="2" charset="2"/>
              <a:buChar char="Ø"/>
              <a:defRPr/>
            </a:pPr>
            <a:r>
              <a:rPr lang="en-US" sz="1500" dirty="0"/>
              <a:t>If a scanned WIC food does not go through, tell the Participant the error message</a:t>
            </a:r>
          </a:p>
          <a:p>
            <a:pPr lvl="1">
              <a:buFont typeface="Wingdings" panose="05000000000000000000" pitchFamily="2" charset="2"/>
              <a:buChar char="Ø"/>
              <a:defRPr/>
            </a:pPr>
            <a:r>
              <a:rPr lang="en-US" sz="1500" dirty="0"/>
              <a:t>If possible, offer the Participant the option to take a picture of the error message</a:t>
            </a:r>
          </a:p>
          <a:p>
            <a:pPr>
              <a:buFont typeface="Wingdings" panose="05000000000000000000" pitchFamily="2" charset="2"/>
              <a:buChar char="Ø"/>
              <a:defRPr/>
            </a:pPr>
            <a:r>
              <a:rPr lang="en-US" sz="1500" dirty="0"/>
              <a:t>Ensure each item is scanned </a:t>
            </a:r>
            <a:r>
              <a:rPr lang="en-US" sz="1500" u="sng" dirty="0"/>
              <a:t>individually</a:t>
            </a:r>
          </a:p>
          <a:p>
            <a:pPr>
              <a:buFont typeface="Wingdings" panose="05000000000000000000" pitchFamily="2" charset="2"/>
              <a:buChar char="Ø"/>
              <a:defRPr/>
            </a:pPr>
            <a:r>
              <a:rPr lang="en-US" sz="1500" strike="sngStrike" dirty="0">
                <a:solidFill>
                  <a:srgbClr val="FF0000"/>
                </a:solidFill>
              </a:rPr>
              <a:t>The only instance where a Cashier can make a WIC food eligibility determination is for LEB items (milk, eggs, pineapple and orange juice  </a:t>
            </a:r>
            <a:r>
              <a:rPr lang="en-US" sz="1500" dirty="0"/>
              <a:t>Remember LEB is waived at this time.</a:t>
            </a:r>
            <a:endParaRPr lang="en-US" sz="1500" strike="sngStrike" dirty="0"/>
          </a:p>
        </p:txBody>
      </p:sp>
      <p:sp>
        <p:nvSpPr>
          <p:cNvPr id="7" name="Slide Number Placeholder 6">
            <a:extLst>
              <a:ext uri="{FF2B5EF4-FFF2-40B4-BE49-F238E27FC236}">
                <a16:creationId xmlns:a16="http://schemas.microsoft.com/office/drawing/2014/main" id="{5108447C-75A9-4A0D-A8FF-941134CF4756}"/>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4" descr="Image result for wic transaction">
            <a:extLst>
              <a:ext uri="{FF2B5EF4-FFF2-40B4-BE49-F238E27FC236}">
                <a16:creationId xmlns:a16="http://schemas.microsoft.com/office/drawing/2014/main" id="{BB0682C4-136F-42DF-9184-6475984C7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14" b="-4"/>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7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Scanning Issues</a:t>
            </a:r>
          </a:p>
        </p:txBody>
      </p:sp>
      <p:sp>
        <p:nvSpPr>
          <p:cNvPr id="5" name="Content Placeholder 4"/>
          <p:cNvSpPr>
            <a:spLocks noGrp="1"/>
          </p:cNvSpPr>
          <p:nvPr>
            <p:ph idx="1"/>
          </p:nvPr>
        </p:nvSpPr>
        <p:spPr>
          <a:xfrm>
            <a:off x="6355080" y="2121408"/>
            <a:ext cx="4773168" cy="4050792"/>
          </a:xfrm>
        </p:spPr>
        <p:txBody>
          <a:bodyPr>
            <a:normAutofit/>
          </a:bodyPr>
          <a:lstStyle/>
          <a:p>
            <a:pPr marL="0" indent="0">
              <a:buNone/>
              <a:defRPr/>
            </a:pPr>
            <a:r>
              <a:rPr lang="en-US" sz="1500"/>
              <a:t>If a known WIC approved food is suddenly not scanning. </a:t>
            </a:r>
            <a:r>
              <a:rPr lang="en-US" sz="1500" u="sng"/>
              <a:t>Here are the troubleshooting steps Vendors need to take</a:t>
            </a:r>
            <a:r>
              <a:rPr lang="en-US" sz="1500"/>
              <a:t>:</a:t>
            </a:r>
          </a:p>
          <a:p>
            <a:pPr marL="0" indent="0">
              <a:buNone/>
              <a:defRPr/>
            </a:pPr>
            <a:endParaRPr lang="en-US" sz="1500"/>
          </a:p>
          <a:p>
            <a:pPr lvl="1">
              <a:buFont typeface="Wingdings" panose="05000000000000000000" pitchFamily="2" charset="2"/>
              <a:buChar char="Ø"/>
              <a:defRPr/>
            </a:pPr>
            <a:r>
              <a:rPr lang="en-US" sz="1500" b="1"/>
              <a:t>STORE STAFF </a:t>
            </a:r>
            <a:r>
              <a:rPr lang="en-US" sz="1500"/>
              <a:t>need to contact the Store’s IT Department and report the error</a:t>
            </a:r>
          </a:p>
          <a:p>
            <a:pPr lvl="1">
              <a:buFont typeface="Wingdings" panose="05000000000000000000" pitchFamily="2" charset="2"/>
              <a:buChar char="Ø"/>
              <a:defRPr/>
            </a:pPr>
            <a:r>
              <a:rPr lang="en-US" sz="1500"/>
              <a:t>Verify the APL file downloaded correctly</a:t>
            </a:r>
          </a:p>
          <a:p>
            <a:pPr marL="457200" lvl="1" indent="0">
              <a:buNone/>
              <a:defRPr/>
            </a:pPr>
            <a:endParaRPr lang="en-US" sz="1500"/>
          </a:p>
          <a:p>
            <a:pPr marL="0" indent="0">
              <a:buNone/>
              <a:defRPr/>
            </a:pPr>
            <a:r>
              <a:rPr lang="en-US" sz="1500"/>
              <a:t>If your store has a stand beside device to process WIC transactions, Staff must contact the FIS Helpdesk for assistance at 877-291-0433. *Location ID is listed on the terminal. Remember to download the APL file nightly on stand beside devices</a:t>
            </a:r>
          </a:p>
          <a:p>
            <a:pPr marL="0" indent="0">
              <a:buNone/>
              <a:defRPr/>
            </a:pPr>
            <a:endParaRPr lang="en-US" sz="1500"/>
          </a:p>
          <a:p>
            <a:pPr>
              <a:defRPr/>
            </a:pPr>
            <a:endParaRPr lang="en-US" sz="1500"/>
          </a:p>
          <a:p>
            <a:pPr>
              <a:defRPr/>
            </a:pPr>
            <a:endParaRPr lang="en-US" sz="1500"/>
          </a:p>
          <a:p>
            <a:pPr>
              <a:defRPr/>
            </a:pPr>
            <a:endParaRPr lang="en-US" sz="1500"/>
          </a:p>
          <a:p>
            <a:pPr marL="0" indent="0">
              <a:buNone/>
            </a:pPr>
            <a:endParaRPr lang="en-US" sz="1500"/>
          </a:p>
        </p:txBody>
      </p:sp>
      <p:sp>
        <p:nvSpPr>
          <p:cNvPr id="6" name="Slide Number Placeholder 5">
            <a:extLst>
              <a:ext uri="{FF2B5EF4-FFF2-40B4-BE49-F238E27FC236}">
                <a16:creationId xmlns:a16="http://schemas.microsoft.com/office/drawing/2014/main" id="{3142342E-02B8-41F3-8E34-C44B05BD6447}"/>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0482" name="Picture 2" descr="Image result for issu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0182" y="2193036"/>
            <a:ext cx="3980688" cy="398068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1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798394"/>
            <a:ext cx="4730451" cy="1637730"/>
          </a:xfrm>
        </p:spPr>
        <p:txBody>
          <a:bodyPr>
            <a:normAutofit/>
          </a:bodyPr>
          <a:lstStyle/>
          <a:p>
            <a:r>
              <a:rPr lang="en-US" sz="4400"/>
              <a:t>Balancing</a:t>
            </a:r>
          </a:p>
        </p:txBody>
      </p:sp>
      <p:sp>
        <p:nvSpPr>
          <p:cNvPr id="5" name="Content Placeholder 4"/>
          <p:cNvSpPr>
            <a:spLocks noGrp="1"/>
          </p:cNvSpPr>
          <p:nvPr>
            <p:ph idx="1"/>
          </p:nvPr>
        </p:nvSpPr>
        <p:spPr>
          <a:xfrm>
            <a:off x="1069848" y="2578608"/>
            <a:ext cx="4730451" cy="3593592"/>
          </a:xfrm>
        </p:spPr>
        <p:txBody>
          <a:bodyPr>
            <a:normAutofit/>
          </a:bodyPr>
          <a:lstStyle/>
          <a:p>
            <a:pPr lvl="1">
              <a:buFont typeface="Wingdings" panose="05000000000000000000" pitchFamily="2" charset="2"/>
              <a:buChar char="Ø"/>
              <a:defRPr/>
            </a:pPr>
            <a:r>
              <a:rPr lang="en-US" altLang="en-US"/>
              <a:t>Each business day, Vendors must balance or reconcile their transaction receipts. If Vendors discover that the net values or amounts of these items do not match, there may be an out-of-balance situation</a:t>
            </a:r>
          </a:p>
          <a:p>
            <a:pPr marL="457200" lvl="1" indent="0">
              <a:buNone/>
              <a:defRPr/>
            </a:pPr>
            <a:endParaRPr lang="en-US" altLang="en-US"/>
          </a:p>
          <a:p>
            <a:pPr lvl="1">
              <a:buFont typeface="Wingdings" panose="05000000000000000000" pitchFamily="2" charset="2"/>
              <a:buChar char="Ø"/>
              <a:defRPr/>
            </a:pPr>
            <a:r>
              <a:rPr lang="en-US" altLang="en-US"/>
              <a:t>If an out of balance situation is discovered a claim/adjustment request must filed</a:t>
            </a:r>
          </a:p>
          <a:p>
            <a:pPr marL="457200" lvl="1" indent="0">
              <a:buNone/>
              <a:defRPr/>
            </a:pPr>
            <a:endParaRPr lang="en-US" altLang="en-US"/>
          </a:p>
        </p:txBody>
      </p:sp>
      <p:sp>
        <p:nvSpPr>
          <p:cNvPr id="7" name="Slide Number Placeholder 6">
            <a:extLst>
              <a:ext uri="{FF2B5EF4-FFF2-40B4-BE49-F238E27FC236}">
                <a16:creationId xmlns:a16="http://schemas.microsoft.com/office/drawing/2014/main" id="{062054C5-0B4A-4422-B141-062AEBBE8D9F}"/>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p:cNvPicPr>
            <a:picLocks noChangeAspect="1"/>
          </p:cNvPicPr>
          <p:nvPr/>
        </p:nvPicPr>
        <p:blipFill>
          <a:blip r:embed="rId3"/>
          <a:stretch>
            <a:fillRect/>
          </a:stretch>
        </p:blipFill>
        <p:spPr>
          <a:xfrm>
            <a:off x="7271151" y="1320002"/>
            <a:ext cx="4218484" cy="2668191"/>
          </a:xfrm>
          <a:prstGeom prst="rect">
            <a:avLst/>
          </a:prstGeom>
        </p:spPr>
      </p:pic>
    </p:spTree>
    <p:extLst>
      <p:ext uri="{BB962C8B-B14F-4D97-AF65-F5344CB8AC3E}">
        <p14:creationId xmlns:p14="http://schemas.microsoft.com/office/powerpoint/2010/main" val="129807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Claim Adjustment-Integrated Stores</a:t>
            </a:r>
            <a:endParaRPr lang="en-US" dirty="0"/>
          </a:p>
        </p:txBody>
      </p:sp>
      <p:sp>
        <p:nvSpPr>
          <p:cNvPr id="6" name="Slide Number Placeholder 5">
            <a:extLst>
              <a:ext uri="{FF2B5EF4-FFF2-40B4-BE49-F238E27FC236}">
                <a16:creationId xmlns:a16="http://schemas.microsoft.com/office/drawing/2014/main" id="{3FE1E521-5371-4EA1-81E9-265506B13D3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35</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5" name="Content Placeholder 4"/>
          <p:cNvSpPr>
            <a:spLocks noGrp="1"/>
          </p:cNvSpPr>
          <p:nvPr>
            <p:ph idx="1"/>
          </p:nvPr>
        </p:nvSpPr>
        <p:spPr>
          <a:xfrm>
            <a:off x="2933699" y="2438400"/>
            <a:ext cx="5348909" cy="3651504"/>
          </a:xfrm>
        </p:spPr>
        <p:txBody>
          <a:bodyPr>
            <a:normAutofit/>
          </a:bodyPr>
          <a:lstStyle/>
          <a:p>
            <a:pPr marL="0" indent="0">
              <a:buNone/>
              <a:defRPr/>
            </a:pPr>
            <a:r>
              <a:rPr lang="en-US" b="1"/>
              <a:t>How do I file a claim/adjustment request?</a:t>
            </a:r>
          </a:p>
          <a:p>
            <a:pPr lvl="1">
              <a:buFont typeface="Wingdings" panose="05000000000000000000" pitchFamily="2" charset="2"/>
              <a:buChar char="Ø"/>
              <a:defRPr/>
            </a:pPr>
            <a:r>
              <a:rPr lang="en-US"/>
              <a:t>Stores with an integrated Point-of-Sale system need to contact their Third Party Processor for assistance</a:t>
            </a:r>
          </a:p>
          <a:p>
            <a:pPr lvl="1">
              <a:buFont typeface="Wingdings" panose="05000000000000000000" pitchFamily="2" charset="2"/>
              <a:buChar char="Ø"/>
              <a:defRPr/>
            </a:pPr>
            <a:r>
              <a:rPr lang="en-US"/>
              <a:t>The error must be reported within </a:t>
            </a:r>
            <a:r>
              <a:rPr lang="en-US" b="1"/>
              <a:t>four (4) calendar days </a:t>
            </a:r>
            <a:r>
              <a:rPr lang="en-US"/>
              <a:t>of the transaction date to file an adjustment request </a:t>
            </a:r>
          </a:p>
          <a:p>
            <a:pPr lvl="2">
              <a:buFont typeface="Wingdings" panose="05000000000000000000" pitchFamily="2" charset="2"/>
              <a:buChar char="Ø"/>
              <a:defRPr/>
            </a:pPr>
            <a:r>
              <a:rPr lang="en-US"/>
              <a:t>If the error is not reported within </a:t>
            </a:r>
            <a:r>
              <a:rPr lang="en-US" b="1"/>
              <a:t>four (4) calendar days </a:t>
            </a:r>
            <a:r>
              <a:rPr lang="en-US"/>
              <a:t>of the transaction, the request may be denied</a:t>
            </a:r>
          </a:p>
          <a:p>
            <a:pPr marL="0" indent="0">
              <a:buNone/>
              <a:defRPr/>
            </a:pPr>
            <a:endParaRPr lang="en-US"/>
          </a:p>
          <a:p>
            <a:endParaRPr lang="en-US" dirty="0"/>
          </a:p>
        </p:txBody>
      </p:sp>
      <p:pic>
        <p:nvPicPr>
          <p:cNvPr id="7" name="Picture 6"/>
          <p:cNvPicPr>
            <a:picLocks noChangeAspect="1"/>
          </p:cNvPicPr>
          <p:nvPr/>
        </p:nvPicPr>
        <p:blipFill rotWithShape="1">
          <a:blip r:embed="rId3"/>
          <a:srcRect l="16492" r="28210" b="1"/>
          <a:stretch/>
        </p:blipFill>
        <p:spPr>
          <a:xfrm>
            <a:off x="8770337" y="2555913"/>
            <a:ext cx="2933934" cy="3537069"/>
          </a:xfrm>
          <a:prstGeom prst="rect">
            <a:avLst/>
          </a:prstGeom>
        </p:spPr>
      </p:pic>
    </p:spTree>
    <p:extLst>
      <p:ext uri="{BB962C8B-B14F-4D97-AF65-F5344CB8AC3E}">
        <p14:creationId xmlns:p14="http://schemas.microsoft.com/office/powerpoint/2010/main" val="286418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Claim Adjustment-Stand Beside Terminals</a:t>
            </a:r>
          </a:p>
        </p:txBody>
      </p:sp>
      <p:sp>
        <p:nvSpPr>
          <p:cNvPr id="6" name="Slide Number Placeholder 5">
            <a:extLst>
              <a:ext uri="{FF2B5EF4-FFF2-40B4-BE49-F238E27FC236}">
                <a16:creationId xmlns:a16="http://schemas.microsoft.com/office/drawing/2014/main" id="{3FE1E521-5371-4EA1-81E9-265506B13D3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36</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5" name="Content Placeholder 4"/>
          <p:cNvSpPr>
            <a:spLocks noGrp="1"/>
          </p:cNvSpPr>
          <p:nvPr>
            <p:ph idx="1"/>
          </p:nvPr>
        </p:nvSpPr>
        <p:spPr>
          <a:xfrm>
            <a:off x="2933699" y="2438400"/>
            <a:ext cx="5348909" cy="3651504"/>
          </a:xfrm>
        </p:spPr>
        <p:txBody>
          <a:bodyPr>
            <a:normAutofit/>
          </a:bodyPr>
          <a:lstStyle/>
          <a:p>
            <a:pPr marL="0" indent="0">
              <a:buNone/>
              <a:defRPr/>
            </a:pPr>
            <a:r>
              <a:rPr lang="en-US" b="1"/>
              <a:t>How do I file a claim / adjustment request?</a:t>
            </a:r>
          </a:p>
          <a:p>
            <a:pPr lvl="1">
              <a:buFont typeface="Wingdings" panose="05000000000000000000" pitchFamily="2" charset="2"/>
              <a:buChar char="Ø"/>
              <a:defRPr/>
            </a:pPr>
            <a:r>
              <a:rPr lang="en-US"/>
              <a:t>Call the FIS Help desk at 1-877-291-0433 within </a:t>
            </a:r>
            <a:r>
              <a:rPr lang="en-US" b="1"/>
              <a:t>four (4) calendar days </a:t>
            </a:r>
            <a:r>
              <a:rPr lang="en-US"/>
              <a:t>of the transaction date to file an adjustment request </a:t>
            </a:r>
          </a:p>
          <a:p>
            <a:pPr lvl="2">
              <a:buFont typeface="Wingdings" panose="05000000000000000000" pitchFamily="2" charset="2"/>
              <a:buChar char="Ø"/>
              <a:defRPr/>
            </a:pPr>
            <a:r>
              <a:rPr lang="en-US"/>
              <a:t>If the error is not reported within </a:t>
            </a:r>
            <a:r>
              <a:rPr lang="en-US" b="1"/>
              <a:t>four (4) calendar days </a:t>
            </a:r>
            <a:r>
              <a:rPr lang="en-US"/>
              <a:t>of the transaction, the request may be denied</a:t>
            </a:r>
          </a:p>
          <a:p>
            <a:pPr lvl="1">
              <a:buFont typeface="Wingdings" panose="05000000000000000000" pitchFamily="2" charset="2"/>
              <a:buChar char="Ø"/>
              <a:defRPr/>
            </a:pPr>
            <a:r>
              <a:rPr lang="en-US"/>
              <a:t>The FIS Help Desk will collect the necessary information regarding the transaction, including a copy of the receipt and will submit an adjustment request on the Vendor’s behalf</a:t>
            </a:r>
          </a:p>
          <a:p>
            <a:pPr>
              <a:buFont typeface="Wingdings" panose="05000000000000000000" pitchFamily="2" charset="2"/>
              <a:buChar char="Ø"/>
              <a:defRPr/>
            </a:pPr>
            <a:endParaRPr lang="en-US"/>
          </a:p>
          <a:p>
            <a:pPr marL="0" indent="0">
              <a:buNone/>
              <a:defRPr/>
            </a:pPr>
            <a:endParaRPr lang="en-US"/>
          </a:p>
          <a:p>
            <a:endParaRPr lang="en-US"/>
          </a:p>
        </p:txBody>
      </p:sp>
      <p:pic>
        <p:nvPicPr>
          <p:cNvPr id="7" name="Picture 6"/>
          <p:cNvPicPr>
            <a:picLocks noChangeAspect="1"/>
          </p:cNvPicPr>
          <p:nvPr/>
        </p:nvPicPr>
        <p:blipFill rotWithShape="1">
          <a:blip r:embed="rId3"/>
          <a:srcRect l="16492" r="28210" b="1"/>
          <a:stretch/>
        </p:blipFill>
        <p:spPr>
          <a:xfrm>
            <a:off x="8770337" y="2555913"/>
            <a:ext cx="2933934" cy="3537069"/>
          </a:xfrm>
          <a:prstGeom prst="rect">
            <a:avLst/>
          </a:prstGeom>
        </p:spPr>
      </p:pic>
    </p:spTree>
    <p:extLst>
      <p:ext uri="{BB962C8B-B14F-4D97-AF65-F5344CB8AC3E}">
        <p14:creationId xmlns:p14="http://schemas.microsoft.com/office/powerpoint/2010/main" val="371340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2"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3"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6" name="Group 15">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7"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8"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 name="Straight Connector 18">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5" name="Group 2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8" name="Straight Connector 2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95000"/>
              </a:lnSpc>
            </a:pPr>
            <a:r>
              <a:rPr lang="en-US" sz="3300" dirty="0"/>
              <a:t>Vendor Rights and Responsibilities</a:t>
            </a:r>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200" b="1" i="0" u="none" strike="noStrike" kern="1200" cap="none" spc="0" normalizeH="0" baseline="0" noProof="0">
                <a:ln>
                  <a:noFill/>
                </a:ln>
                <a:solidFill>
                  <a:srgbClr val="FEFCF7"/>
                </a:solidFill>
                <a:effectLst/>
                <a:uLnTx/>
                <a:uFillTx/>
                <a:latin typeface="Century Schoolbook" panose="020406040505050203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37</a:t>
            </a:fld>
            <a:endParaRPr kumimoji="0" lang="en-US" sz="1200" b="1" i="0" u="none" strike="noStrike" kern="1200" cap="none" spc="0" normalizeH="0" baseline="0" noProof="0">
              <a:ln>
                <a:noFill/>
              </a:ln>
              <a:solidFill>
                <a:srgbClr val="FEFCF7"/>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2061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6514" y="568345"/>
            <a:ext cx="3877757" cy="1560716"/>
          </a:xfrm>
        </p:spPr>
        <p:txBody>
          <a:bodyPr>
            <a:normAutofit/>
          </a:bodyPr>
          <a:lstStyle/>
          <a:p>
            <a:r>
              <a:rPr lang="en-US" sz="3100"/>
              <a:t>Vendor Rights and Responsibilities</a:t>
            </a:r>
          </a:p>
        </p:txBody>
      </p:sp>
      <p:sp>
        <p:nvSpPr>
          <p:cNvPr id="7" name="Slide Number Placeholder 6">
            <a:extLst>
              <a:ext uri="{FF2B5EF4-FFF2-40B4-BE49-F238E27FC236}">
                <a16:creationId xmlns:a16="http://schemas.microsoft.com/office/drawing/2014/main" id="{037A6AA3-0473-4171-B9E0-211AC11689E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38</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25"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group of people posing for a photo&#10;&#10;Description generated with very high confidence">
            <a:extLst>
              <a:ext uri="{FF2B5EF4-FFF2-40B4-BE49-F238E27FC236}">
                <a16:creationId xmlns:a16="http://schemas.microsoft.com/office/drawing/2014/main" id="{A73BB03F-DA69-4429-B8C8-F304F0CD58B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377" r="21829"/>
          <a:stretch/>
        </p:blipFill>
        <p:spPr>
          <a:xfrm>
            <a:off x="1500587" y="1865552"/>
            <a:ext cx="4828372" cy="3707262"/>
          </a:xfrm>
          <a:prstGeom prst="rect">
            <a:avLst/>
          </a:prstGeom>
        </p:spPr>
      </p:pic>
      <p:cxnSp>
        <p:nvCxnSpPr>
          <p:cNvPr id="26" name="Straight Connector 21">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7826514" y="2438400"/>
            <a:ext cx="3877757" cy="3651504"/>
          </a:xfrm>
        </p:spPr>
        <p:txBody>
          <a:bodyPr>
            <a:normAutofit/>
          </a:bodyPr>
          <a:lstStyle/>
          <a:p>
            <a:pPr>
              <a:buFont typeface="Wingdings" panose="05000000000000000000" pitchFamily="2" charset="2"/>
              <a:buChar char="Ø"/>
              <a:defRPr/>
            </a:pPr>
            <a:r>
              <a:rPr lang="en-US" sz="1900"/>
              <a:t>Courtesy</a:t>
            </a:r>
          </a:p>
          <a:p>
            <a:pPr>
              <a:buFont typeface="Wingdings" panose="05000000000000000000" pitchFamily="2" charset="2"/>
              <a:buChar char="Ø"/>
              <a:defRPr/>
            </a:pPr>
            <a:r>
              <a:rPr lang="en-US" sz="1900"/>
              <a:t>Complaints</a:t>
            </a:r>
          </a:p>
          <a:p>
            <a:pPr>
              <a:buFont typeface="Wingdings" panose="05000000000000000000" pitchFamily="2" charset="2"/>
              <a:buChar char="Ø"/>
              <a:defRPr/>
            </a:pPr>
            <a:r>
              <a:rPr lang="en-US" sz="1900"/>
              <a:t>Vendor Incentive items</a:t>
            </a:r>
          </a:p>
          <a:p>
            <a:pPr>
              <a:buFont typeface="Wingdings" panose="05000000000000000000" pitchFamily="2" charset="2"/>
              <a:buChar char="Ø"/>
              <a:defRPr/>
            </a:pPr>
            <a:r>
              <a:rPr lang="en-US" sz="1900"/>
              <a:t>Sanctions </a:t>
            </a:r>
          </a:p>
          <a:p>
            <a:pPr>
              <a:buFont typeface="Wingdings" panose="05000000000000000000" pitchFamily="2" charset="2"/>
              <a:buChar char="Ø"/>
              <a:defRPr/>
            </a:pPr>
            <a:r>
              <a:rPr lang="en-US" sz="1900"/>
              <a:t>Minimum Stocking Requirements</a:t>
            </a:r>
          </a:p>
          <a:p>
            <a:pPr>
              <a:buFont typeface="Wingdings" panose="05000000000000000000" pitchFamily="2" charset="2"/>
              <a:buChar char="Ø"/>
              <a:defRPr/>
            </a:pPr>
            <a:r>
              <a:rPr lang="en-US" sz="1900"/>
              <a:t>Infant Formula Suppliers</a:t>
            </a:r>
          </a:p>
          <a:p>
            <a:pPr>
              <a:buFont typeface="Wingdings" panose="05000000000000000000" pitchFamily="2" charset="2"/>
              <a:buChar char="Ø"/>
              <a:defRPr/>
            </a:pPr>
            <a:r>
              <a:rPr lang="en-US" sz="1900"/>
              <a:t>Routine Monitor Overview</a:t>
            </a:r>
          </a:p>
          <a:p>
            <a:pPr>
              <a:buFont typeface="Wingdings" panose="05000000000000000000" pitchFamily="2" charset="2"/>
              <a:buChar char="Ø"/>
              <a:defRPr/>
            </a:pPr>
            <a:r>
              <a:rPr lang="en-US" sz="1900"/>
              <a:t>Vendor Tools and References</a:t>
            </a:r>
          </a:p>
          <a:p>
            <a:pPr marL="0" indent="0">
              <a:buNone/>
              <a:defRPr/>
            </a:pPr>
            <a:endParaRPr lang="en-US" sz="1900"/>
          </a:p>
          <a:p>
            <a:endParaRPr lang="en-US" sz="1900"/>
          </a:p>
        </p:txBody>
      </p:sp>
    </p:spTree>
    <p:extLst>
      <p:ext uri="{BB962C8B-B14F-4D97-AF65-F5344CB8AC3E}">
        <p14:creationId xmlns:p14="http://schemas.microsoft.com/office/powerpoint/2010/main" val="3180779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a:bodyPr>
          <a:lstStyle/>
          <a:p>
            <a:r>
              <a:rPr lang="en-US" sz="4800"/>
              <a:t>Courtesy</a:t>
            </a:r>
          </a:p>
        </p:txBody>
      </p:sp>
      <p:sp>
        <p:nvSpPr>
          <p:cNvPr id="5" name="Content Placeholder 4"/>
          <p:cNvSpPr>
            <a:spLocks noGrp="1"/>
          </p:cNvSpPr>
          <p:nvPr>
            <p:ph idx="1"/>
          </p:nvPr>
        </p:nvSpPr>
        <p:spPr>
          <a:xfrm>
            <a:off x="4970109" y="2121408"/>
            <a:ext cx="6730276" cy="4050792"/>
          </a:xfrm>
        </p:spPr>
        <p:txBody>
          <a:bodyPr>
            <a:normAutofit/>
          </a:bodyPr>
          <a:lstStyle/>
          <a:p>
            <a:pPr>
              <a:buFont typeface="Wingdings" panose="05000000000000000000" pitchFamily="2" charset="2"/>
              <a:buChar char="Ø"/>
              <a:defRPr/>
            </a:pPr>
            <a:r>
              <a:rPr lang="en-US" sz="1800"/>
              <a:t>Treat WIC Participants with the same courtesy and respect given to any other customer</a:t>
            </a:r>
          </a:p>
          <a:p>
            <a:pPr>
              <a:buFont typeface="Wingdings" panose="05000000000000000000" pitchFamily="2" charset="2"/>
              <a:buChar char="Ø"/>
              <a:defRPr/>
            </a:pPr>
            <a:endParaRPr lang="en-US" sz="1800"/>
          </a:p>
          <a:p>
            <a:pPr>
              <a:buFont typeface="Wingdings" panose="05000000000000000000" pitchFamily="2" charset="2"/>
              <a:buChar char="Ø"/>
              <a:defRPr/>
            </a:pPr>
            <a:r>
              <a:rPr lang="en-US" sz="1800"/>
              <a:t>Participants may not be discriminated against because they are on WIC</a:t>
            </a:r>
          </a:p>
          <a:p>
            <a:pPr>
              <a:buFont typeface="Wingdings" panose="05000000000000000000" pitchFamily="2" charset="2"/>
              <a:buChar char="Ø"/>
              <a:defRPr/>
            </a:pPr>
            <a:endParaRPr lang="en-US" sz="1800"/>
          </a:p>
          <a:p>
            <a:pPr>
              <a:buFont typeface="Wingdings" panose="05000000000000000000" pitchFamily="2" charset="2"/>
              <a:buChar char="Ø"/>
              <a:defRPr/>
            </a:pPr>
            <a:r>
              <a:rPr lang="en-US" sz="1800"/>
              <a:t>WIC Participants must be able to shop at your store during the store’s regular business hours</a:t>
            </a:r>
          </a:p>
          <a:p>
            <a:pPr marL="0" indent="0">
              <a:buNone/>
              <a:defRPr/>
            </a:pPr>
            <a:endParaRPr lang="en-US" sz="1800"/>
          </a:p>
          <a:p>
            <a:pPr>
              <a:buFont typeface="Wingdings" panose="05000000000000000000" pitchFamily="2" charset="2"/>
              <a:buChar char="Ø"/>
              <a:defRPr/>
            </a:pPr>
            <a:r>
              <a:rPr lang="en-US" sz="1800"/>
              <a:t>WIC Participants must treat Vendors with courtesy</a:t>
            </a:r>
          </a:p>
          <a:p>
            <a:pPr marL="0" indent="0">
              <a:buNone/>
              <a:defRPr/>
            </a:pPr>
            <a:endParaRPr lang="en-US" sz="1800"/>
          </a:p>
        </p:txBody>
      </p:sp>
      <p:sp>
        <p:nvSpPr>
          <p:cNvPr id="7" name="Slide Number Placeholder 6">
            <a:extLst>
              <a:ext uri="{FF2B5EF4-FFF2-40B4-BE49-F238E27FC236}">
                <a16:creationId xmlns:a16="http://schemas.microsoft.com/office/drawing/2014/main" id="{3DAA7035-FE3B-492A-BFC3-622ABE9D39E5}"/>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srcRect l="30289" r="24653"/>
          <a:stretch/>
        </p:blipFill>
        <p:spPr>
          <a:xfrm>
            <a:off x="3344" y="10"/>
            <a:ext cx="4646726" cy="6857990"/>
          </a:xfrm>
          <a:prstGeom prst="rect">
            <a:avLst/>
          </a:prstGeom>
        </p:spPr>
      </p:pic>
    </p:spTree>
    <p:extLst>
      <p:ext uri="{BB962C8B-B14F-4D97-AF65-F5344CB8AC3E}">
        <p14:creationId xmlns:p14="http://schemas.microsoft.com/office/powerpoint/2010/main" val="59842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1838" y="2681784"/>
            <a:ext cx="5226137" cy="1407494"/>
          </a:xfrm>
        </p:spPr>
        <p:txBody>
          <a:bodyPr>
            <a:normAutofit/>
          </a:bodyPr>
          <a:lstStyle/>
          <a:p>
            <a:r>
              <a:rPr lang="en-US" sz="4000"/>
              <a:t>What is WIC?</a:t>
            </a:r>
          </a:p>
        </p:txBody>
      </p:sp>
      <p:sp>
        <p:nvSpPr>
          <p:cNvPr id="3" name="Content Placeholder 2"/>
          <p:cNvSpPr>
            <a:spLocks noGrp="1"/>
          </p:cNvSpPr>
          <p:nvPr>
            <p:ph idx="1"/>
          </p:nvPr>
        </p:nvSpPr>
        <p:spPr>
          <a:xfrm>
            <a:off x="6011837" y="4189863"/>
            <a:ext cx="5226137" cy="1982336"/>
          </a:xfrm>
        </p:spPr>
        <p:txBody>
          <a:bodyPr>
            <a:normAutofit/>
          </a:bodyPr>
          <a:lstStyle/>
          <a:p>
            <a:pPr marL="448056" indent="-384048">
              <a:spcAft>
                <a:spcPts val="0"/>
              </a:spcAft>
              <a:buClr>
                <a:schemeClr val="accent3"/>
              </a:buClr>
              <a:buNone/>
              <a:defRPr/>
            </a:pPr>
            <a:r>
              <a:rPr lang="en-US"/>
              <a:t>	WIC is a federally funded Supplemental Nutrition Program for income eligible pregnant, postpartum and breastfeeding women, infants and children up to age 5 who are at nutritional risk</a:t>
            </a:r>
            <a:endParaRPr lang="en-US" b="1"/>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9" name="Picture 8">
            <a:extLst>
              <a:ext uri="{FF2B5EF4-FFF2-40B4-BE49-F238E27FC236}">
                <a16:creationId xmlns:a16="http://schemas.microsoft.com/office/drawing/2014/main" id="{B6660AF4-F24C-4AB5-BEA4-42920FF3B855}"/>
              </a:ext>
            </a:extLst>
          </p:cNvPr>
          <p:cNvPicPr>
            <a:picLocks noChangeAspect="1"/>
          </p:cNvPicPr>
          <p:nvPr/>
        </p:nvPicPr>
        <p:blipFill rotWithShape="1">
          <a:blip r:embed="rId3"/>
          <a:srcRect l="549" r="13551" b="-2"/>
          <a:stretch/>
        </p:blipFill>
        <p:spPr>
          <a:xfrm>
            <a:off x="5233763" y="10"/>
            <a:ext cx="4480560" cy="2516773"/>
          </a:xfrm>
          <a:custGeom>
            <a:avLst/>
            <a:gdLst/>
            <a:ahLst/>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p:spPr>
      </p:pic>
      <p:pic>
        <p:nvPicPr>
          <p:cNvPr id="5" name="Picture 4" descr="A person holding a baby&#10;&#10;Description generated with very high confidence">
            <a:extLst>
              <a:ext uri="{FF2B5EF4-FFF2-40B4-BE49-F238E27FC236}">
                <a16:creationId xmlns:a16="http://schemas.microsoft.com/office/drawing/2014/main" id="{ED02BAF7-E74D-4C44-BE70-EB51C34A107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171" r="49694"/>
          <a:stretch/>
        </p:blipFill>
        <p:spPr>
          <a:xfrm>
            <a:off x="20" y="537668"/>
            <a:ext cx="5681184" cy="6320333"/>
          </a:xfrm>
          <a:custGeom>
            <a:avLst/>
            <a:gdLst/>
            <a:ahLst/>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sp>
        <p:nvSpPr>
          <p:cNvPr id="6" name="Content Placeholder 2"/>
          <p:cNvSpPr txBox="1">
            <a:spLocks/>
          </p:cNvSpPr>
          <p:nvPr/>
        </p:nvSpPr>
        <p:spPr>
          <a:xfrm>
            <a:off x="961156" y="3726896"/>
            <a:ext cx="7324498" cy="30486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31083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sz="3700"/>
              <a:t>Restrictions on Vendor Incentive Items</a:t>
            </a:r>
          </a:p>
        </p:txBody>
      </p:sp>
      <p:pic>
        <p:nvPicPr>
          <p:cNvPr id="3" name="Picture 2"/>
          <p:cNvPicPr>
            <a:picLocks noChangeAspect="1"/>
          </p:cNvPicPr>
          <p:nvPr/>
        </p:nvPicPr>
        <p:blipFill>
          <a:blip r:embed="rId3"/>
          <a:stretch>
            <a:fillRect/>
          </a:stretch>
        </p:blipFill>
        <p:spPr>
          <a:xfrm>
            <a:off x="643192" y="1755452"/>
            <a:ext cx="5455949" cy="3027054"/>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cxnSp>
        <p:nvCxnSpPr>
          <p:cNvPr id="19"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399"/>
            <a:ext cx="5303471" cy="3738637"/>
          </a:xfrm>
        </p:spPr>
        <p:txBody>
          <a:bodyPr>
            <a:normAutofit/>
          </a:bodyPr>
          <a:lstStyle/>
          <a:p>
            <a:pPr marL="0" indent="0">
              <a:lnSpc>
                <a:spcPct val="101000"/>
              </a:lnSpc>
              <a:spcAft>
                <a:spcPts val="0"/>
              </a:spcAft>
              <a:buClr>
                <a:schemeClr val="accent3"/>
              </a:buClr>
              <a:buNone/>
              <a:defRPr/>
            </a:pPr>
            <a:r>
              <a:rPr lang="en-US" sz="1300" dirty="0"/>
              <a:t>Incentive items offered to all shoppers/customers are allowed and should be provided to all WIC Participants</a:t>
            </a:r>
          </a:p>
          <a:p>
            <a:pPr marL="0" indent="0">
              <a:lnSpc>
                <a:spcPct val="101000"/>
              </a:lnSpc>
              <a:spcAft>
                <a:spcPts val="0"/>
              </a:spcAft>
              <a:buClr>
                <a:schemeClr val="accent3"/>
              </a:buClr>
              <a:buNone/>
              <a:defRPr/>
            </a:pPr>
            <a:r>
              <a:rPr lang="en-US" sz="1300" dirty="0"/>
              <a:t>The following incentives are allowed and will not be considered soliciting WIC Participants </a:t>
            </a:r>
            <a:r>
              <a:rPr lang="en-US" sz="1300" b="1" dirty="0"/>
              <a:t>if offered to all shoppers</a:t>
            </a:r>
            <a:r>
              <a:rPr lang="en-US" sz="1300" dirty="0"/>
              <a:t>:</a:t>
            </a:r>
          </a:p>
          <a:p>
            <a:pPr lvl="1">
              <a:lnSpc>
                <a:spcPct val="101000"/>
              </a:lnSpc>
              <a:buFont typeface="Wingdings" panose="05000000000000000000" pitchFamily="2" charset="2"/>
              <a:buChar char="Ø"/>
              <a:defRPr/>
            </a:pPr>
            <a:r>
              <a:rPr lang="en-US" sz="1300" dirty="0"/>
              <a:t>The use of coupons</a:t>
            </a:r>
          </a:p>
          <a:p>
            <a:pPr lvl="1">
              <a:lnSpc>
                <a:spcPct val="101000"/>
              </a:lnSpc>
              <a:buFont typeface="Wingdings" panose="05000000000000000000" pitchFamily="2" charset="2"/>
              <a:buChar char="Ø"/>
              <a:defRPr/>
            </a:pPr>
            <a:r>
              <a:rPr lang="en-US" sz="1300" dirty="0"/>
              <a:t>Buy one/get one free</a:t>
            </a:r>
          </a:p>
          <a:p>
            <a:pPr lvl="1">
              <a:lnSpc>
                <a:spcPct val="101000"/>
              </a:lnSpc>
              <a:buFont typeface="Wingdings" panose="05000000000000000000" pitchFamily="2" charset="2"/>
              <a:buChar char="Ø"/>
              <a:defRPr/>
            </a:pPr>
            <a:r>
              <a:rPr lang="en-US" sz="1300" dirty="0"/>
              <a:t>Store memberships/discounts</a:t>
            </a:r>
          </a:p>
          <a:p>
            <a:pPr lvl="1">
              <a:lnSpc>
                <a:spcPct val="101000"/>
              </a:lnSpc>
              <a:buFont typeface="Wingdings" panose="05000000000000000000" pitchFamily="2" charset="2"/>
              <a:buChar char="Ø"/>
              <a:defRPr/>
            </a:pPr>
            <a:r>
              <a:rPr lang="en-US" sz="1300" dirty="0"/>
              <a:t>Store club cards</a:t>
            </a:r>
          </a:p>
          <a:p>
            <a:pPr lvl="1">
              <a:lnSpc>
                <a:spcPct val="101000"/>
              </a:lnSpc>
              <a:buFont typeface="Wingdings" panose="05000000000000000000" pitchFamily="2" charset="2"/>
              <a:buChar char="Ø"/>
              <a:defRPr/>
            </a:pPr>
            <a:r>
              <a:rPr lang="en-US" sz="1300" dirty="0"/>
              <a:t>Employee discount cards for store employees who are WIC Participants</a:t>
            </a:r>
          </a:p>
          <a:p>
            <a:pPr marL="457200" lvl="1" indent="0">
              <a:lnSpc>
                <a:spcPct val="101000"/>
              </a:lnSpc>
              <a:buNone/>
              <a:defRPr/>
            </a:pPr>
            <a:endParaRPr lang="en-US" sz="1300" dirty="0"/>
          </a:p>
          <a:p>
            <a:pPr marL="0" indent="0">
              <a:lnSpc>
                <a:spcPct val="101000"/>
              </a:lnSpc>
              <a:buNone/>
              <a:defRPr/>
            </a:pPr>
            <a:r>
              <a:rPr lang="en-US" sz="1300" b="1" u="sng" dirty="0"/>
              <a:t>Incentives aimed at WIC Participants only are NOT allowed. </a:t>
            </a:r>
          </a:p>
          <a:p>
            <a:pPr marL="0" indent="0">
              <a:lnSpc>
                <a:spcPct val="101000"/>
              </a:lnSpc>
              <a:buNone/>
              <a:defRPr/>
            </a:pPr>
            <a:r>
              <a:rPr lang="en-US" sz="1300" b="1" u="sng" dirty="0"/>
              <a:t>Use of WIC Logo in advertisement is strictly prohibited</a:t>
            </a:r>
          </a:p>
          <a:p>
            <a:pPr>
              <a:lnSpc>
                <a:spcPct val="101000"/>
              </a:lnSpc>
            </a:pPr>
            <a:endParaRPr lang="en-US" sz="1300" dirty="0"/>
          </a:p>
        </p:txBody>
      </p:sp>
      <p:sp>
        <p:nvSpPr>
          <p:cNvPr id="7" name="Slide Number Placeholder 6">
            <a:extLst>
              <a:ext uri="{FF2B5EF4-FFF2-40B4-BE49-F238E27FC236}">
                <a16:creationId xmlns:a16="http://schemas.microsoft.com/office/drawing/2014/main" id="{3BC1C71E-F40B-4280-B40E-DE11121DEEDB}"/>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40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69579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Minimum Stocking Requirement (MSR)</a:t>
            </a:r>
          </a:p>
        </p:txBody>
      </p:sp>
      <p:sp>
        <p:nvSpPr>
          <p:cNvPr id="5" name="Content Placeholder 4"/>
          <p:cNvSpPr>
            <a:spLocks noGrp="1"/>
          </p:cNvSpPr>
          <p:nvPr>
            <p:ph idx="1"/>
          </p:nvPr>
        </p:nvSpPr>
        <p:spPr>
          <a:xfrm>
            <a:off x="1069848" y="2320412"/>
            <a:ext cx="10058400" cy="3851787"/>
          </a:xfrm>
        </p:spPr>
        <p:txBody>
          <a:bodyPr>
            <a:normAutofit/>
          </a:bodyPr>
          <a:lstStyle/>
          <a:p>
            <a:pPr marL="0" indent="0">
              <a:spcAft>
                <a:spcPts val="0"/>
              </a:spcAft>
              <a:buClr>
                <a:schemeClr val="accent3"/>
              </a:buClr>
              <a:buNone/>
              <a:defRPr/>
            </a:pPr>
            <a:r>
              <a:rPr lang="en-US" dirty="0"/>
              <a:t>Minimum Stocking Requirements have recently been modified and simplified </a:t>
            </a:r>
          </a:p>
          <a:p>
            <a:pPr lvl="1">
              <a:buFont typeface="Wingdings" panose="05000000000000000000" pitchFamily="2" charset="2"/>
              <a:buChar char="Ø"/>
              <a:defRPr/>
            </a:pPr>
            <a:r>
              <a:rPr lang="en-US" dirty="0"/>
              <a:t>More accommodating to Vendors, while still allowing adequate access to WIC foods for Participants</a:t>
            </a:r>
          </a:p>
          <a:p>
            <a:pPr lvl="1">
              <a:buFont typeface="Wingdings" panose="05000000000000000000" pitchFamily="2" charset="2"/>
              <a:buChar char="Ø"/>
              <a:defRPr/>
            </a:pPr>
            <a:r>
              <a:rPr lang="en-US" dirty="0"/>
              <a:t>Concentrate versions of formula are no longer a minimum stock requirement</a:t>
            </a:r>
          </a:p>
          <a:p>
            <a:pPr lvl="1">
              <a:buFont typeface="Wingdings" panose="05000000000000000000" pitchFamily="2" charset="2"/>
              <a:buChar char="Ø"/>
              <a:defRPr/>
            </a:pPr>
            <a:r>
              <a:rPr lang="en-US" b="1" dirty="0"/>
              <a:t>Vendors are required to meet minimum stocking requirements at all times</a:t>
            </a:r>
          </a:p>
          <a:p>
            <a:pPr marL="457200" lvl="1" indent="0">
              <a:buNone/>
              <a:defRPr/>
            </a:pPr>
            <a:endParaRPr lang="en-US" dirty="0"/>
          </a:p>
          <a:p>
            <a:pPr lvl="1">
              <a:defRPr/>
            </a:pPr>
            <a:r>
              <a:rPr lang="en-US" sz="2800" dirty="0"/>
              <a:t>FLEXIBILITY FOR MINIMUM STOCK DURING COVID</a:t>
            </a:r>
          </a:p>
          <a:p>
            <a:pPr lvl="1">
              <a:defRPr/>
            </a:pPr>
            <a:endParaRPr lang="en-US" dirty="0"/>
          </a:p>
          <a:p>
            <a:pPr lvl="1">
              <a:defRPr/>
            </a:pPr>
            <a:endParaRPr lang="en-US" dirty="0"/>
          </a:p>
          <a:p>
            <a:pPr marL="457200" lvl="1" indent="0">
              <a:buNone/>
              <a:defRPr/>
            </a:pPr>
            <a:endParaRPr lang="en-US" dirty="0"/>
          </a:p>
          <a:p>
            <a:endParaRPr lang="en-US" dirty="0"/>
          </a:p>
        </p:txBody>
      </p:sp>
      <p:sp>
        <p:nvSpPr>
          <p:cNvPr id="7" name="Slide Number Placeholder 6">
            <a:extLst>
              <a:ext uri="{FF2B5EF4-FFF2-40B4-BE49-F238E27FC236}">
                <a16:creationId xmlns:a16="http://schemas.microsoft.com/office/drawing/2014/main" id="{333D088A-D87E-474B-93A0-DC0876FE36C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07785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Infant Formula</a:t>
            </a:r>
          </a:p>
        </p:txBody>
      </p:sp>
      <p:pic>
        <p:nvPicPr>
          <p:cNvPr id="15" name="Picture 14" descr="A picture containing toiletry&#10;&#10;Description generated with high confidence">
            <a:extLst>
              <a:ext uri="{FF2B5EF4-FFF2-40B4-BE49-F238E27FC236}">
                <a16:creationId xmlns:a16="http://schemas.microsoft.com/office/drawing/2014/main" id="{DB5614CF-7BCA-45FD-8F04-9FA36899BAA7}"/>
              </a:ext>
            </a:extLst>
          </p:cNvPr>
          <p:cNvPicPr>
            <a:picLocks noChangeAspect="1"/>
          </p:cNvPicPr>
          <p:nvPr/>
        </p:nvPicPr>
        <p:blipFill rotWithShape="1">
          <a:blip r:embed="rId3">
            <a:extLst>
              <a:ext uri="{28A0092B-C50C-407E-A947-70E740481C1C}">
                <a14:useLocalDpi xmlns:a14="http://schemas.microsoft.com/office/drawing/2010/main" val="0"/>
              </a:ext>
            </a:extLst>
          </a:blip>
          <a:srcRect l="1011" r="8239" b="1"/>
          <a:stretch/>
        </p:blipFill>
        <p:spPr>
          <a:xfrm>
            <a:off x="3952779" y="4401803"/>
            <a:ext cx="1390625" cy="1688101"/>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664511FB-BD71-4850-B262-8FD570443D5F}"/>
              </a:ext>
            </a:extLst>
          </p:cNvPr>
          <p:cNvPicPr>
            <a:picLocks noChangeAspect="1"/>
          </p:cNvPicPr>
          <p:nvPr/>
        </p:nvPicPr>
        <p:blipFill rotWithShape="1">
          <a:blip r:embed="rId4">
            <a:extLst>
              <a:ext uri="{28A0092B-C50C-407E-A947-70E740481C1C}">
                <a14:useLocalDpi xmlns:a14="http://schemas.microsoft.com/office/drawing/2010/main" val="0"/>
              </a:ext>
            </a:extLst>
          </a:blip>
          <a:srcRect l="7644" r="5579" b="2"/>
          <a:stretch/>
        </p:blipFill>
        <p:spPr>
          <a:xfrm>
            <a:off x="3952779" y="2421381"/>
            <a:ext cx="1414148" cy="1688101"/>
          </a:xfrm>
          <a:prstGeom prst="rect">
            <a:avLst/>
          </a:prstGeom>
        </p:spPr>
      </p:pic>
      <p:sp>
        <p:nvSpPr>
          <p:cNvPr id="5" name="Content Placeholder 4"/>
          <p:cNvSpPr>
            <a:spLocks noGrp="1"/>
          </p:cNvSpPr>
          <p:nvPr>
            <p:ph idx="1"/>
          </p:nvPr>
        </p:nvSpPr>
        <p:spPr>
          <a:xfrm>
            <a:off x="6355362" y="2438400"/>
            <a:ext cx="5348909" cy="3651504"/>
          </a:xfrm>
        </p:spPr>
        <p:txBody>
          <a:bodyPr>
            <a:normAutofit/>
          </a:bodyPr>
          <a:lstStyle/>
          <a:p>
            <a:pPr marL="0" indent="0" algn="ctr">
              <a:lnSpc>
                <a:spcPct val="101000"/>
              </a:lnSpc>
              <a:spcAft>
                <a:spcPts val="0"/>
              </a:spcAft>
              <a:buClr>
                <a:schemeClr val="accent3"/>
              </a:buClr>
              <a:buNone/>
              <a:defRPr/>
            </a:pPr>
            <a:r>
              <a:rPr lang="en-US" sz="1400" dirty="0"/>
              <a:t>All Vendors </a:t>
            </a:r>
            <a:r>
              <a:rPr lang="en-US" sz="1400" b="1" dirty="0"/>
              <a:t>MUST</a:t>
            </a:r>
            <a:r>
              <a:rPr lang="en-US" sz="1400" dirty="0"/>
              <a:t> carry the required contract Infant Formulas:</a:t>
            </a:r>
          </a:p>
          <a:p>
            <a:pPr marL="0" indent="0" algn="ctr">
              <a:lnSpc>
                <a:spcPct val="101000"/>
              </a:lnSpc>
              <a:spcAft>
                <a:spcPts val="0"/>
              </a:spcAft>
              <a:buClr>
                <a:schemeClr val="accent3"/>
              </a:buClr>
              <a:buNone/>
              <a:defRPr/>
            </a:pPr>
            <a:endParaRPr lang="en-US" sz="1400" dirty="0"/>
          </a:p>
          <a:p>
            <a:pPr marL="457200" lvl="1" indent="0">
              <a:lnSpc>
                <a:spcPct val="101000"/>
              </a:lnSpc>
              <a:buNone/>
              <a:defRPr/>
            </a:pPr>
            <a:r>
              <a:rPr lang="en-US" sz="1400" b="1" dirty="0"/>
              <a:t>Milk Based:  </a:t>
            </a:r>
            <a:r>
              <a:rPr lang="en-US" sz="1400" dirty="0"/>
              <a:t>Similac Advance</a:t>
            </a:r>
          </a:p>
          <a:p>
            <a:pPr marL="457200" lvl="1" indent="0">
              <a:lnSpc>
                <a:spcPct val="101000"/>
              </a:lnSpc>
              <a:buNone/>
              <a:defRPr/>
            </a:pPr>
            <a:r>
              <a:rPr lang="en-US" sz="1400" dirty="0"/>
              <a:t>UPC: 070074559582</a:t>
            </a:r>
          </a:p>
          <a:p>
            <a:pPr lvl="1">
              <a:lnSpc>
                <a:spcPct val="101000"/>
              </a:lnSpc>
              <a:buFont typeface="Wingdings" panose="05000000000000000000" pitchFamily="2" charset="2"/>
              <a:buChar char="Ø"/>
              <a:defRPr/>
            </a:pPr>
            <a:endParaRPr lang="en-US" sz="1400" dirty="0"/>
          </a:p>
          <a:p>
            <a:pPr lvl="1">
              <a:lnSpc>
                <a:spcPct val="101000"/>
              </a:lnSpc>
              <a:buFont typeface="Wingdings" panose="05000000000000000000" pitchFamily="2" charset="2"/>
              <a:buChar char="Ø"/>
              <a:defRPr/>
            </a:pPr>
            <a:endParaRPr lang="en-US" sz="1400" dirty="0"/>
          </a:p>
          <a:p>
            <a:pPr marL="457200" lvl="1" indent="0">
              <a:lnSpc>
                <a:spcPct val="101000"/>
              </a:lnSpc>
              <a:buNone/>
              <a:defRPr/>
            </a:pPr>
            <a:r>
              <a:rPr lang="en-US" sz="1400" dirty="0"/>
              <a:t>                           </a:t>
            </a:r>
          </a:p>
          <a:p>
            <a:pPr marL="457200" lvl="1" indent="0">
              <a:lnSpc>
                <a:spcPct val="101000"/>
              </a:lnSpc>
              <a:buNone/>
              <a:defRPr/>
            </a:pPr>
            <a:r>
              <a:rPr lang="en-US" sz="1400" b="1" dirty="0"/>
              <a:t>Soy Based:  </a:t>
            </a:r>
            <a:r>
              <a:rPr lang="en-US" sz="1400" dirty="0"/>
              <a:t>Similac Soy </a:t>
            </a:r>
            <a:r>
              <a:rPr lang="en-US" sz="1400" dirty="0" err="1"/>
              <a:t>Isomil</a:t>
            </a:r>
            <a:r>
              <a:rPr lang="en-US" sz="1400" dirty="0"/>
              <a:t>  </a:t>
            </a:r>
          </a:p>
          <a:p>
            <a:pPr marL="457200" lvl="1" indent="0">
              <a:lnSpc>
                <a:spcPct val="101000"/>
              </a:lnSpc>
              <a:buNone/>
              <a:defRPr/>
            </a:pPr>
            <a:r>
              <a:rPr lang="en-US" sz="1400" dirty="0"/>
              <a:t>UPC:  070074559643               </a:t>
            </a:r>
          </a:p>
        </p:txBody>
      </p:sp>
    </p:spTree>
    <p:extLst>
      <p:ext uri="{BB962C8B-B14F-4D97-AF65-F5344CB8AC3E}">
        <p14:creationId xmlns:p14="http://schemas.microsoft.com/office/powerpoint/2010/main" val="2679576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Infant Formula Suppliers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632195"/>
            <a:ext cx="5455949" cy="3273569"/>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0" indent="0">
              <a:spcAft>
                <a:spcPts val="0"/>
              </a:spcAft>
              <a:buClr>
                <a:schemeClr val="accent3"/>
              </a:buClr>
              <a:buNone/>
              <a:defRPr/>
            </a:pPr>
            <a:r>
              <a:rPr lang="en-US"/>
              <a:t>Vendors MUST purchase Infant Formula from a provider listed on the Authorized Infant Formula Supplier List</a:t>
            </a:r>
          </a:p>
          <a:p>
            <a:pPr marL="0" indent="0">
              <a:spcAft>
                <a:spcPts val="0"/>
              </a:spcAft>
              <a:buClr>
                <a:schemeClr val="accent3"/>
              </a:buClr>
              <a:buNone/>
              <a:defRPr/>
            </a:pPr>
            <a:endParaRPr lang="en-US"/>
          </a:p>
          <a:p>
            <a:pPr lvl="1">
              <a:buFont typeface="Wingdings" panose="05000000000000000000" pitchFamily="2" charset="2"/>
              <a:buChar char="Ø"/>
              <a:defRPr/>
            </a:pPr>
            <a:r>
              <a:rPr lang="en-US"/>
              <a:t>Ensures an authentic product is being sold to WIC Participants</a:t>
            </a:r>
          </a:p>
          <a:p>
            <a:pPr lvl="1">
              <a:buFont typeface="Wingdings" panose="05000000000000000000" pitchFamily="2" charset="2"/>
              <a:buChar char="Ø"/>
              <a:defRPr/>
            </a:pPr>
            <a:r>
              <a:rPr lang="en-US"/>
              <a:t>Helps prevent counterfeit formula sales</a:t>
            </a:r>
          </a:p>
          <a:p>
            <a:pPr lvl="1">
              <a:buFont typeface="Wingdings" panose="05000000000000000000" pitchFamily="2" charset="2"/>
              <a:buChar char="Ø"/>
              <a:defRPr/>
            </a:pPr>
            <a:r>
              <a:rPr lang="en-US"/>
              <a:t>This requirement is in place to protect both the Participant and the Vendor</a:t>
            </a:r>
          </a:p>
          <a:p>
            <a:pPr marL="457200" lvl="1" indent="0">
              <a:buNone/>
              <a:defRPr/>
            </a:pPr>
            <a:endParaRPr lang="en-US"/>
          </a:p>
        </p:txBody>
      </p:sp>
      <p:sp>
        <p:nvSpPr>
          <p:cNvPr id="7" name="Slide Number Placeholder 6">
            <a:extLst>
              <a:ext uri="{FF2B5EF4-FFF2-40B4-BE49-F238E27FC236}">
                <a16:creationId xmlns:a16="http://schemas.microsoft.com/office/drawing/2014/main" id="{EEB543AA-A154-4846-8B31-2D00DB3BF30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43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00598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a:bodyPr>
          <a:lstStyle/>
          <a:p>
            <a:r>
              <a:rPr lang="en-US" sz="4800"/>
              <a:t>Sanctions</a:t>
            </a:r>
          </a:p>
        </p:txBody>
      </p:sp>
      <p:sp>
        <p:nvSpPr>
          <p:cNvPr id="5" name="Content Placeholder 4"/>
          <p:cNvSpPr>
            <a:spLocks noGrp="1"/>
          </p:cNvSpPr>
          <p:nvPr>
            <p:ph idx="1"/>
          </p:nvPr>
        </p:nvSpPr>
        <p:spPr>
          <a:xfrm>
            <a:off x="382279" y="2121408"/>
            <a:ext cx="6743845" cy="4050792"/>
          </a:xfrm>
        </p:spPr>
        <p:txBody>
          <a:bodyPr>
            <a:normAutofit/>
          </a:bodyPr>
          <a:lstStyle/>
          <a:p>
            <a:pPr marL="0" indent="0">
              <a:spcAft>
                <a:spcPts val="0"/>
              </a:spcAft>
              <a:buClr>
                <a:schemeClr val="accent3"/>
              </a:buClr>
              <a:buNone/>
              <a:defRPr/>
            </a:pPr>
            <a:r>
              <a:rPr lang="en-US" sz="1800"/>
              <a:t>Sanctions can be imposed for a number of violations:</a:t>
            </a:r>
          </a:p>
          <a:p>
            <a:pPr lvl="1">
              <a:buFont typeface="Wingdings" panose="05000000000000000000" pitchFamily="2" charset="2"/>
              <a:buChar char="Ø"/>
              <a:defRPr/>
            </a:pPr>
            <a:r>
              <a:rPr lang="en-US"/>
              <a:t>Failure to maintain minimum stocking requirements</a:t>
            </a:r>
          </a:p>
          <a:p>
            <a:pPr lvl="1">
              <a:buFont typeface="Wingdings" panose="05000000000000000000" pitchFamily="2" charset="2"/>
              <a:buChar char="Ø"/>
              <a:defRPr/>
            </a:pPr>
            <a:r>
              <a:rPr lang="en-US"/>
              <a:t>Selling unauthorized foods</a:t>
            </a:r>
          </a:p>
          <a:p>
            <a:pPr lvl="1">
              <a:buFont typeface="Wingdings" panose="05000000000000000000" pitchFamily="2" charset="2"/>
              <a:buChar char="Ø"/>
              <a:defRPr/>
            </a:pPr>
            <a:r>
              <a:rPr lang="en-US"/>
              <a:t>Returning WIC purchases for cash or exchanging for different items</a:t>
            </a:r>
          </a:p>
          <a:p>
            <a:pPr lvl="1">
              <a:buFont typeface="Wingdings" panose="05000000000000000000" pitchFamily="2" charset="2"/>
              <a:buChar char="Ø"/>
              <a:defRPr/>
            </a:pPr>
            <a:r>
              <a:rPr lang="en-US"/>
              <a:t>Overcharging for WIC items</a:t>
            </a:r>
          </a:p>
          <a:p>
            <a:pPr lvl="1">
              <a:buFont typeface="Wingdings" panose="05000000000000000000" pitchFamily="2" charset="2"/>
              <a:buChar char="Ø"/>
              <a:defRPr/>
            </a:pPr>
            <a:r>
              <a:rPr lang="en-US"/>
              <a:t>Failure to keep at least one WIC lane open at all times</a:t>
            </a:r>
          </a:p>
          <a:p>
            <a:pPr lvl="1">
              <a:buFont typeface="Wingdings" panose="05000000000000000000" pitchFamily="2" charset="2"/>
              <a:buChar char="Ø"/>
              <a:defRPr/>
            </a:pPr>
            <a:r>
              <a:rPr lang="en-US"/>
              <a:t>Failure to maintain or provide purchase records for infant formula</a:t>
            </a:r>
          </a:p>
          <a:p>
            <a:pPr lvl="1">
              <a:buFont typeface="Wingdings" panose="05000000000000000000" pitchFamily="2" charset="2"/>
              <a:buChar char="Ø"/>
              <a:defRPr/>
            </a:pPr>
            <a:r>
              <a:rPr lang="en-US"/>
              <a:t>Other areas as outlined in the Vendor Sanction Schedule</a:t>
            </a:r>
          </a:p>
          <a:p>
            <a:pPr lvl="1">
              <a:buFont typeface="Wingdings" panose="05000000000000000000" pitchFamily="2" charset="2"/>
              <a:buChar char="Ø"/>
              <a:defRPr/>
            </a:pPr>
            <a:endParaRPr lang="en-US"/>
          </a:p>
          <a:p>
            <a:pPr lvl="1">
              <a:defRPr/>
            </a:pPr>
            <a:endParaRPr lang="en-US"/>
          </a:p>
          <a:p>
            <a:endParaRPr lang="en-US" sz="1800"/>
          </a:p>
        </p:txBody>
      </p:sp>
      <p:sp>
        <p:nvSpPr>
          <p:cNvPr id="7" name="Slide Number Placeholder 6">
            <a:extLst>
              <a:ext uri="{FF2B5EF4-FFF2-40B4-BE49-F238E27FC236}">
                <a16:creationId xmlns:a16="http://schemas.microsoft.com/office/drawing/2014/main" id="{25368649-DF63-4FF7-962D-C45D20D8C066}"/>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44</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94" r="30161" b="2"/>
          <a:stretch/>
        </p:blipFill>
        <p:spPr>
          <a:xfrm>
            <a:off x="8203460" y="1595717"/>
            <a:ext cx="3369177" cy="3369197"/>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4287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Routine Monitor Overview</a:t>
            </a:r>
          </a:p>
        </p:txBody>
      </p:sp>
      <p:sp>
        <p:nvSpPr>
          <p:cNvPr id="5" name="Content Placeholder 4"/>
          <p:cNvSpPr>
            <a:spLocks noGrp="1"/>
          </p:cNvSpPr>
          <p:nvPr>
            <p:ph idx="1"/>
          </p:nvPr>
        </p:nvSpPr>
        <p:spPr>
          <a:xfrm>
            <a:off x="1069848" y="2320412"/>
            <a:ext cx="10058400" cy="3851787"/>
          </a:xfrm>
        </p:spPr>
        <p:txBody>
          <a:bodyPr>
            <a:normAutofit/>
          </a:bodyPr>
          <a:lstStyle/>
          <a:p>
            <a:pPr marL="0" indent="0">
              <a:buClr>
                <a:schemeClr val="accent3"/>
              </a:buClr>
              <a:buNone/>
              <a:defRPr/>
            </a:pPr>
            <a:r>
              <a:rPr lang="en-US" dirty="0"/>
              <a:t>Routine monitors are performed for both randomly chosen and high-risk stores </a:t>
            </a:r>
          </a:p>
          <a:p>
            <a:pPr lvl="1">
              <a:buFont typeface="Wingdings" panose="05000000000000000000" pitchFamily="2" charset="2"/>
              <a:buChar char="Ø"/>
              <a:defRPr/>
            </a:pPr>
            <a:r>
              <a:rPr lang="en-US" dirty="0"/>
              <a:t>WIC Staff conducting the routine monitor will walk the store, some of the items they will be looking for include:</a:t>
            </a:r>
          </a:p>
          <a:p>
            <a:pPr lvl="2">
              <a:buFont typeface="Wingdings" panose="05000000000000000000" pitchFamily="2" charset="2"/>
              <a:buChar char="Ø"/>
              <a:defRPr/>
            </a:pPr>
            <a:r>
              <a:rPr lang="en-US" dirty="0"/>
              <a:t>Stocking levels </a:t>
            </a:r>
          </a:p>
          <a:p>
            <a:pPr lvl="2">
              <a:buFont typeface="Wingdings" panose="05000000000000000000" pitchFamily="2" charset="2"/>
              <a:buChar char="Ø"/>
              <a:defRPr/>
            </a:pPr>
            <a:r>
              <a:rPr lang="en-US" dirty="0"/>
              <a:t>Shelf Prices</a:t>
            </a:r>
          </a:p>
          <a:p>
            <a:pPr lvl="2">
              <a:buFont typeface="Wingdings" panose="05000000000000000000" pitchFamily="2" charset="2"/>
              <a:buChar char="Ø"/>
              <a:defRPr/>
            </a:pPr>
            <a:r>
              <a:rPr lang="en-US" dirty="0"/>
              <a:t>Correct placement of WIC Approved Shelf Tags</a:t>
            </a:r>
          </a:p>
          <a:p>
            <a:pPr lvl="1">
              <a:buFont typeface="Wingdings" panose="05000000000000000000" pitchFamily="2" charset="2"/>
              <a:buChar char="Ø"/>
              <a:defRPr/>
            </a:pPr>
            <a:r>
              <a:rPr lang="en-US" dirty="0"/>
              <a:t>Vendors are required to provide a copy of Infant Formula Invoices</a:t>
            </a:r>
          </a:p>
          <a:p>
            <a:pPr lvl="1">
              <a:buFont typeface="Wingdings" panose="05000000000000000000" pitchFamily="2" charset="2"/>
              <a:buChar char="Ø"/>
              <a:defRPr/>
            </a:pPr>
            <a:r>
              <a:rPr lang="en-US" dirty="0"/>
              <a:t>Indicate where the Health Permit is posted</a:t>
            </a:r>
          </a:p>
          <a:p>
            <a:pPr marL="640080" lvl="2" indent="0">
              <a:buNone/>
              <a:defRPr/>
            </a:pPr>
            <a:endParaRPr lang="en-US" dirty="0"/>
          </a:p>
          <a:p>
            <a:pPr marL="1371600" lvl="3" indent="0">
              <a:buNone/>
              <a:defRPr/>
            </a:pPr>
            <a:endParaRPr lang="en-US" dirty="0"/>
          </a:p>
          <a:p>
            <a:pPr lvl="2">
              <a:buFont typeface="Wingdings" panose="05000000000000000000" pitchFamily="2" charset="2"/>
              <a:buChar char="Ø"/>
              <a:defRPr/>
            </a:pPr>
            <a:endParaRPr lang="en-US" dirty="0"/>
          </a:p>
          <a:p>
            <a:pPr marL="0" indent="0">
              <a:spcAft>
                <a:spcPts val="0"/>
              </a:spcAft>
              <a:buClr>
                <a:schemeClr val="accent3"/>
              </a:buClr>
              <a:buNone/>
              <a:defRPr/>
            </a:pPr>
            <a:endParaRPr lang="en-US" dirty="0"/>
          </a:p>
          <a:p>
            <a:pPr marL="0" indent="0">
              <a:spcAft>
                <a:spcPts val="0"/>
              </a:spcAft>
              <a:buClr>
                <a:schemeClr val="accent3"/>
              </a:buClr>
              <a:buNone/>
              <a:defRPr/>
            </a:pPr>
            <a:endParaRPr lang="en-US" dirty="0"/>
          </a:p>
        </p:txBody>
      </p:sp>
      <p:sp>
        <p:nvSpPr>
          <p:cNvPr id="7" name="Slide Number Placeholder 6">
            <a:extLst>
              <a:ext uri="{FF2B5EF4-FFF2-40B4-BE49-F238E27FC236}">
                <a16:creationId xmlns:a16="http://schemas.microsoft.com/office/drawing/2014/main" id="{1C2B9F45-2B53-4D75-8556-B6AAA5042B4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975155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3"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4"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5"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7" name="Group 16">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8"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9"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0" name="Straight Connector 19">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6" name="Group 25">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7"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8"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9" name="Straight Connector 2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Complaints</a:t>
            </a:r>
          </a:p>
        </p:txBody>
      </p:sp>
      <p:sp>
        <p:nvSpPr>
          <p:cNvPr id="7" name="Slide Number Placeholder 6">
            <a:extLst>
              <a:ext uri="{FF2B5EF4-FFF2-40B4-BE49-F238E27FC236}">
                <a16:creationId xmlns:a16="http://schemas.microsoft.com/office/drawing/2014/main" id="{AC31C7BF-C2B2-4D50-A671-B733AA75592E}"/>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46</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68704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Complaints</a:t>
            </a:r>
          </a:p>
        </p:txBody>
      </p:sp>
      <p:sp>
        <p:nvSpPr>
          <p:cNvPr id="5" name="Content Placeholder 4"/>
          <p:cNvSpPr>
            <a:spLocks noGrp="1"/>
          </p:cNvSpPr>
          <p:nvPr>
            <p:ph idx="1"/>
          </p:nvPr>
        </p:nvSpPr>
        <p:spPr>
          <a:xfrm>
            <a:off x="1069848" y="2320412"/>
            <a:ext cx="10058400" cy="3851787"/>
          </a:xfrm>
        </p:spPr>
        <p:txBody>
          <a:bodyPr>
            <a:normAutofit/>
          </a:bodyPr>
          <a:lstStyle/>
          <a:p>
            <a:pPr marL="0" indent="0">
              <a:buNone/>
              <a:defRPr/>
            </a:pPr>
            <a:r>
              <a:rPr lang="en-US"/>
              <a:t>If necessary, complaint forms are available to both Participants and Vendors</a:t>
            </a:r>
          </a:p>
          <a:p>
            <a:pPr marL="0" indent="0">
              <a:buNone/>
              <a:defRPr/>
            </a:pPr>
            <a:r>
              <a:rPr lang="en-US"/>
              <a:t>Complaints may include, but are not limited to:</a:t>
            </a:r>
          </a:p>
          <a:p>
            <a:pPr lvl="1">
              <a:buFont typeface="Wingdings" panose="05000000000000000000" pitchFamily="2" charset="2"/>
              <a:buChar char="Ø"/>
              <a:defRPr/>
            </a:pPr>
            <a:r>
              <a:rPr lang="en-US"/>
              <a:t>Participants trying to return food purchased with WIC benefits for a cash refund</a:t>
            </a:r>
          </a:p>
          <a:p>
            <a:pPr lvl="1">
              <a:buFont typeface="Wingdings" panose="05000000000000000000" pitchFamily="2" charset="2"/>
              <a:buChar char="Ø"/>
              <a:defRPr/>
            </a:pPr>
            <a:r>
              <a:rPr lang="en-US"/>
              <a:t>Participants who are verbally or physically abusive </a:t>
            </a:r>
          </a:p>
          <a:p>
            <a:pPr lvl="1">
              <a:buFont typeface="Wingdings" panose="05000000000000000000" pitchFamily="2" charset="2"/>
              <a:buChar char="Ø"/>
              <a:defRPr/>
            </a:pPr>
            <a:r>
              <a:rPr lang="en-US"/>
              <a:t>Vendors not meeting minimum stock requirements</a:t>
            </a:r>
          </a:p>
          <a:p>
            <a:pPr lvl="1">
              <a:buFont typeface="Wingdings" panose="05000000000000000000" pitchFamily="2" charset="2"/>
              <a:buChar char="Ø"/>
              <a:defRPr/>
            </a:pPr>
            <a:r>
              <a:rPr lang="en-US"/>
              <a:t>Vendors denying Participants WIC approved food items</a:t>
            </a:r>
          </a:p>
          <a:p>
            <a:pPr lvl="1">
              <a:buFont typeface="Wingdings" panose="05000000000000000000" pitchFamily="2" charset="2"/>
              <a:buChar char="Ø"/>
              <a:defRPr/>
            </a:pPr>
            <a:r>
              <a:rPr lang="en-US"/>
              <a:t>Vendors treating WIC Participants with lack of courtesy or violating Participants confidentiality </a:t>
            </a:r>
          </a:p>
          <a:p>
            <a:pPr marL="0" indent="0">
              <a:buNone/>
            </a:pPr>
            <a:endParaRPr lang="en-US" dirty="0"/>
          </a:p>
        </p:txBody>
      </p:sp>
      <p:sp>
        <p:nvSpPr>
          <p:cNvPr id="7" name="Slide Number Placeholder 6">
            <a:extLst>
              <a:ext uri="{FF2B5EF4-FFF2-40B4-BE49-F238E27FC236}">
                <a16:creationId xmlns:a16="http://schemas.microsoft.com/office/drawing/2014/main" id="{AC31C7BF-C2B2-4D50-A671-B733AA75592E}"/>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47</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080906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Filing complaints</a:t>
            </a:r>
          </a:p>
        </p:txBody>
      </p:sp>
      <p:sp>
        <p:nvSpPr>
          <p:cNvPr id="5" name="Content Placeholder 4"/>
          <p:cNvSpPr>
            <a:spLocks noGrp="1"/>
          </p:cNvSpPr>
          <p:nvPr>
            <p:ph idx="1"/>
          </p:nvPr>
        </p:nvSpPr>
        <p:spPr>
          <a:xfrm>
            <a:off x="1069848" y="2121407"/>
            <a:ext cx="4773168" cy="4523941"/>
          </a:xfrm>
        </p:spPr>
        <p:txBody>
          <a:bodyPr>
            <a:normAutofit/>
          </a:bodyPr>
          <a:lstStyle/>
          <a:p>
            <a:pPr>
              <a:buFont typeface="Wingdings" panose="05000000000000000000" pitchFamily="2" charset="2"/>
              <a:buChar char="Ø"/>
              <a:defRPr/>
            </a:pPr>
            <a:r>
              <a:rPr lang="en-US" dirty="0"/>
              <a:t>To file a complaint, please complete the complaint form via the Nevada WIC website </a:t>
            </a:r>
            <a:r>
              <a:rPr lang="en-US" dirty="0">
                <a:hlinkClick r:id="rId3"/>
              </a:rPr>
              <a:t>https://nevadawic.org/contact/</a:t>
            </a:r>
            <a:r>
              <a:rPr lang="en-US" dirty="0"/>
              <a:t>. This form can be found under the Contact tab. Please list as much information as possible. </a:t>
            </a:r>
          </a:p>
          <a:p>
            <a:pPr>
              <a:buFont typeface="Wingdings" panose="05000000000000000000" pitchFamily="2" charset="2"/>
              <a:buChar char="Ø"/>
              <a:defRPr/>
            </a:pPr>
            <a:r>
              <a:rPr lang="en-US" dirty="0"/>
              <a:t>You may also call the Nevada State WIC office at 775-684-5942 to file a complaint. </a:t>
            </a:r>
          </a:p>
          <a:p>
            <a:pPr>
              <a:buFont typeface="Wingdings" panose="05000000000000000000" pitchFamily="2" charset="2"/>
              <a:buChar char="Ø"/>
              <a:defRPr/>
            </a:pPr>
            <a:r>
              <a:rPr lang="en-US" dirty="0"/>
              <a:t>To file a complaint with ITCN WIC please complete the complaint form via the ITCN WIC website https://itcnwic.org.</a:t>
            </a:r>
          </a:p>
          <a:p>
            <a:pPr>
              <a:buFont typeface="Wingdings" panose="05000000000000000000" pitchFamily="2" charset="2"/>
              <a:buChar char="Ø"/>
              <a:defRPr/>
            </a:pPr>
            <a:endParaRPr lang="en-US" dirty="0"/>
          </a:p>
          <a:p>
            <a:pPr marL="0" indent="0">
              <a:buNone/>
              <a:defRPr/>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A139214-8464-4957-8FF2-D3038338122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48</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8676" name="Picture 4" descr="Image result for complaint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55080" y="3181015"/>
            <a:ext cx="4773168" cy="200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7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AB268B-588C-4608-ADF5-A1F28DC60A8F}"/>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Vendor Tools and References</a:t>
            </a:r>
          </a:p>
        </p:txBody>
      </p:sp>
      <p:sp>
        <p:nvSpPr>
          <p:cNvPr id="4" name="Slide Number Placeholder 3">
            <a:extLst>
              <a:ext uri="{FF2B5EF4-FFF2-40B4-BE49-F238E27FC236}">
                <a16:creationId xmlns:a16="http://schemas.microsoft.com/office/drawing/2014/main" id="{F1E4F328-8E64-4451-86A6-DF6845387410}"/>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49</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28420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Why is WIC Important?</a:t>
            </a:r>
          </a:p>
        </p:txBody>
      </p:sp>
      <p:sp>
        <p:nvSpPr>
          <p:cNvPr id="3" name="Content Placeholder 2"/>
          <p:cNvSpPr>
            <a:spLocks noGrp="1"/>
          </p:cNvSpPr>
          <p:nvPr>
            <p:ph idx="1"/>
          </p:nvPr>
        </p:nvSpPr>
        <p:spPr>
          <a:xfrm>
            <a:off x="1069848" y="2320412"/>
            <a:ext cx="10058400" cy="3851787"/>
          </a:xfrm>
        </p:spPr>
        <p:txBody>
          <a:bodyPr>
            <a:normAutofit/>
          </a:bodyPr>
          <a:lstStyle/>
          <a:p>
            <a:pPr marL="448056" indent="-384048">
              <a:spcAft>
                <a:spcPts val="0"/>
              </a:spcAft>
              <a:buClr>
                <a:schemeClr val="accent3"/>
              </a:buClr>
              <a:buNone/>
              <a:defRPr/>
            </a:pPr>
            <a:r>
              <a:rPr lang="en-US"/>
              <a:t>   The WIC Program aims to help safeguard the health of low-income women, infants and children up to age 5 who are at nutrition risk by providing the following:</a:t>
            </a:r>
          </a:p>
          <a:p>
            <a:pPr lvl="2">
              <a:buFont typeface="Wingdings" panose="05000000000000000000" pitchFamily="2" charset="2"/>
              <a:buChar char="Ø"/>
              <a:defRPr/>
            </a:pPr>
            <a:r>
              <a:rPr lang="en-US"/>
              <a:t>Nutrition education that provides information on healthy eating</a:t>
            </a:r>
          </a:p>
          <a:p>
            <a:pPr lvl="2">
              <a:buFont typeface="Wingdings" panose="05000000000000000000" pitchFamily="2" charset="2"/>
              <a:buChar char="Ø"/>
              <a:defRPr/>
            </a:pPr>
            <a:r>
              <a:rPr lang="en-US"/>
              <a:t>Promoting and supporting breastfeeding as an important part of the nutrition benefits WIC Participants receive</a:t>
            </a:r>
          </a:p>
          <a:p>
            <a:pPr lvl="2">
              <a:buFont typeface="Wingdings" panose="05000000000000000000" pitchFamily="2" charset="2"/>
              <a:buChar char="Ø"/>
              <a:defRPr/>
            </a:pPr>
            <a:r>
              <a:rPr lang="en-US"/>
              <a:t>Health and social services referrals</a:t>
            </a:r>
          </a:p>
          <a:p>
            <a:pPr lvl="2">
              <a:buFont typeface="Wingdings" panose="05000000000000000000" pitchFamily="2" charset="2"/>
              <a:buChar char="Ø"/>
              <a:defRPr/>
            </a:pPr>
            <a:r>
              <a:rPr lang="en-US"/>
              <a:t>Nutritious foods to help supplement diets</a:t>
            </a:r>
          </a:p>
          <a:p>
            <a:pPr marL="448056" indent="-384048">
              <a:spcAft>
                <a:spcPts val="0"/>
              </a:spcAft>
              <a:buClr>
                <a:schemeClr val="accent3"/>
              </a:buClr>
              <a:buNone/>
              <a:defRPr/>
            </a:pPr>
            <a:r>
              <a:rPr lang="en-US"/>
              <a:t>	</a:t>
            </a:r>
            <a:endParaRPr lang="en-US" b="1"/>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6" name="Content Placeholder 2"/>
          <p:cNvSpPr txBox="1">
            <a:spLocks/>
          </p:cNvSpPr>
          <p:nvPr/>
        </p:nvSpPr>
        <p:spPr>
          <a:xfrm>
            <a:off x="961156" y="3726896"/>
            <a:ext cx="7324498" cy="30486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76312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34564-5A26-4E52-933D-5C54289820DF}"/>
              </a:ext>
            </a:extLst>
          </p:cNvPr>
          <p:cNvSpPr>
            <a:spLocks noGrp="1"/>
          </p:cNvSpPr>
          <p:nvPr>
            <p:ph type="title"/>
          </p:nvPr>
        </p:nvSpPr>
        <p:spPr>
          <a:xfrm>
            <a:off x="7826514" y="568345"/>
            <a:ext cx="3877757" cy="1560716"/>
          </a:xfrm>
        </p:spPr>
        <p:txBody>
          <a:bodyPr>
            <a:normAutofit/>
          </a:bodyPr>
          <a:lstStyle/>
          <a:p>
            <a:r>
              <a:rPr lang="en-US"/>
              <a:t>New Website is Live! </a:t>
            </a:r>
          </a:p>
        </p:txBody>
      </p:sp>
      <p:sp>
        <p:nvSpPr>
          <p:cNvPr id="4" name="Slide Number Placeholder 3">
            <a:extLst>
              <a:ext uri="{FF2B5EF4-FFF2-40B4-BE49-F238E27FC236}">
                <a16:creationId xmlns:a16="http://schemas.microsoft.com/office/drawing/2014/main" id="{37BF391B-E455-4706-8973-18367B4F55E0}"/>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13"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10;&#10;Description automatically generated">
            <a:extLst>
              <a:ext uri="{FF2B5EF4-FFF2-40B4-BE49-F238E27FC236}">
                <a16:creationId xmlns:a16="http://schemas.microsoft.com/office/drawing/2014/main" id="{E459AEB7-FECB-4A82-8672-C7325CD60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47" y="1895855"/>
            <a:ext cx="5834652" cy="3646656"/>
          </a:xfrm>
          <a:prstGeom prst="rect">
            <a:avLst/>
          </a:prstGeom>
        </p:spPr>
      </p:pic>
      <p:cxnSp>
        <p:nvCxnSpPr>
          <p:cNvPr id="15" name="Straight Connector 14">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25755-7A71-47DC-9DE4-90FA2D1A9C11}"/>
              </a:ext>
            </a:extLst>
          </p:cNvPr>
          <p:cNvSpPr>
            <a:spLocks noGrp="1"/>
          </p:cNvSpPr>
          <p:nvPr>
            <p:ph idx="1"/>
          </p:nvPr>
        </p:nvSpPr>
        <p:spPr>
          <a:xfrm>
            <a:off x="7826514" y="2438400"/>
            <a:ext cx="3877757" cy="3651504"/>
          </a:xfrm>
        </p:spPr>
        <p:txBody>
          <a:bodyPr>
            <a:normAutofit/>
          </a:bodyPr>
          <a:lstStyle/>
          <a:p>
            <a:pPr>
              <a:lnSpc>
                <a:spcPct val="101000"/>
              </a:lnSpc>
            </a:pPr>
            <a:r>
              <a:rPr lang="en-US" sz="1300"/>
              <a:t>Changes include:</a:t>
            </a:r>
          </a:p>
          <a:p>
            <a:pPr>
              <a:lnSpc>
                <a:spcPct val="101000"/>
              </a:lnSpc>
            </a:pPr>
            <a:r>
              <a:rPr lang="en-US" sz="1300"/>
              <a:t>The new WIC UPC Database with simplified search capabilities.</a:t>
            </a:r>
          </a:p>
          <a:p>
            <a:pPr lvl="1">
              <a:lnSpc>
                <a:spcPct val="101000"/>
              </a:lnSpc>
            </a:pPr>
            <a:r>
              <a:rPr lang="en-US" sz="1300"/>
              <a:t> You can narrow foods down by categories, subcategories, item description or UPC</a:t>
            </a:r>
          </a:p>
          <a:p>
            <a:pPr>
              <a:lnSpc>
                <a:spcPct val="101000"/>
              </a:lnSpc>
            </a:pPr>
            <a:r>
              <a:rPr lang="en-US" sz="1300"/>
              <a:t>Vendor Alerts with current information on the Nevada WIC Program</a:t>
            </a:r>
          </a:p>
          <a:p>
            <a:pPr>
              <a:lnSpc>
                <a:spcPct val="101000"/>
              </a:lnSpc>
            </a:pPr>
            <a:r>
              <a:rPr lang="en-US" sz="1300"/>
              <a:t>Ordering Form</a:t>
            </a:r>
          </a:p>
          <a:p>
            <a:pPr lvl="1">
              <a:lnSpc>
                <a:spcPct val="101000"/>
              </a:lnSpc>
            </a:pPr>
            <a:r>
              <a:rPr lang="en-US" sz="1300"/>
              <a:t>Door Signs</a:t>
            </a:r>
          </a:p>
          <a:p>
            <a:pPr lvl="1">
              <a:lnSpc>
                <a:spcPct val="101000"/>
              </a:lnSpc>
            </a:pPr>
            <a:r>
              <a:rPr lang="en-US" sz="1300"/>
              <a:t>Lane Markers</a:t>
            </a:r>
          </a:p>
          <a:p>
            <a:pPr lvl="1">
              <a:lnSpc>
                <a:spcPct val="101000"/>
              </a:lnSpc>
            </a:pPr>
            <a:r>
              <a:rPr lang="en-US" sz="1300"/>
              <a:t>Shelf Tags</a:t>
            </a:r>
          </a:p>
          <a:p>
            <a:pPr lvl="1">
              <a:lnSpc>
                <a:spcPct val="101000"/>
              </a:lnSpc>
            </a:pPr>
            <a:endParaRPr lang="en-US" sz="1300"/>
          </a:p>
        </p:txBody>
      </p:sp>
    </p:spTree>
    <p:extLst>
      <p:ext uri="{BB962C8B-B14F-4D97-AF65-F5344CB8AC3E}">
        <p14:creationId xmlns:p14="http://schemas.microsoft.com/office/powerpoint/2010/main" val="129559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798394"/>
            <a:ext cx="4730451" cy="1637730"/>
          </a:xfrm>
        </p:spPr>
        <p:txBody>
          <a:bodyPr>
            <a:normAutofit/>
          </a:bodyPr>
          <a:lstStyle/>
          <a:p>
            <a:r>
              <a:rPr lang="en-US" sz="4400"/>
              <a:t>UPC’s and Vendors</a:t>
            </a:r>
          </a:p>
        </p:txBody>
      </p:sp>
      <p:sp>
        <p:nvSpPr>
          <p:cNvPr id="5" name="Content Placeholder 4"/>
          <p:cNvSpPr>
            <a:spLocks noGrp="1"/>
          </p:cNvSpPr>
          <p:nvPr>
            <p:ph idx="1"/>
          </p:nvPr>
        </p:nvSpPr>
        <p:spPr>
          <a:xfrm>
            <a:off x="1069848" y="2578608"/>
            <a:ext cx="4730451" cy="3593592"/>
          </a:xfrm>
        </p:spPr>
        <p:txBody>
          <a:bodyPr>
            <a:normAutofit/>
          </a:bodyPr>
          <a:lstStyle/>
          <a:p>
            <a:pPr>
              <a:buFont typeface="Wingdings" panose="05000000000000000000" pitchFamily="2" charset="2"/>
              <a:buChar char="Ø"/>
              <a:defRPr/>
            </a:pPr>
            <a:r>
              <a:rPr lang="en-US" sz="1800"/>
              <a:t>Man</a:t>
            </a:r>
            <a:r>
              <a:rPr lang="en-US" altLang="en-US" sz="1800"/>
              <a:t>ufacturers often change packaging including the UPC. Nevada WIC staff work diligently to keep the APL file and website current</a:t>
            </a:r>
          </a:p>
          <a:p>
            <a:pPr>
              <a:buFont typeface="Wingdings" panose="05000000000000000000" pitchFamily="2" charset="2"/>
              <a:buChar char="Ø"/>
              <a:defRPr/>
            </a:pPr>
            <a:r>
              <a:rPr lang="en-US" altLang="en-US" sz="1800"/>
              <a:t>Submit new UPC’s to the State WIC Office. </a:t>
            </a:r>
            <a:r>
              <a:rPr lang="en-US" altLang="en-US" sz="1800" b="1"/>
              <a:t>If Nevada WIC does not have the new UPC/PLU, it cannot be added to the APL file</a:t>
            </a:r>
          </a:p>
          <a:p>
            <a:pPr>
              <a:buFont typeface="Wingdings" panose="05000000000000000000" pitchFamily="2" charset="2"/>
              <a:buChar char="Ø"/>
              <a:defRPr/>
            </a:pPr>
            <a:r>
              <a:rPr lang="en-US" altLang="en-US" sz="1800"/>
              <a:t>Your assistance is key in keeping the APL file updated with new WIC eligible items</a:t>
            </a:r>
          </a:p>
          <a:p>
            <a:pPr>
              <a:buFont typeface="Wingdings" panose="05000000000000000000" pitchFamily="2" charset="2"/>
              <a:buChar char="Ø"/>
              <a:defRPr/>
            </a:pPr>
            <a:endParaRPr lang="en-US" altLang="en-US" sz="1800" b="1"/>
          </a:p>
          <a:p>
            <a:pPr marL="0" indent="0">
              <a:buNone/>
              <a:defRPr/>
            </a:pPr>
            <a:endParaRPr lang="en-US" altLang="en-US" sz="1800"/>
          </a:p>
          <a:p>
            <a:pPr>
              <a:defRPr/>
            </a:pPr>
            <a:endParaRPr lang="en-US" altLang="en-US" sz="1800"/>
          </a:p>
          <a:p>
            <a:pPr>
              <a:defRPr/>
            </a:pPr>
            <a:endParaRPr lang="en-US" sz="1800"/>
          </a:p>
          <a:p>
            <a:endParaRPr lang="en-US" sz="1800"/>
          </a:p>
        </p:txBody>
      </p:sp>
      <p:sp>
        <p:nvSpPr>
          <p:cNvPr id="7" name="Slide Number Placeholder 6">
            <a:extLst>
              <a:ext uri="{FF2B5EF4-FFF2-40B4-BE49-F238E27FC236}">
                <a16:creationId xmlns:a16="http://schemas.microsoft.com/office/drawing/2014/main" id="{F8C99916-5F3C-499C-B636-E08EE1720027}"/>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p:cNvPicPr>
            <a:picLocks noChangeAspect="1"/>
          </p:cNvPicPr>
          <p:nvPr/>
        </p:nvPicPr>
        <p:blipFill>
          <a:blip r:embed="rId3"/>
          <a:stretch>
            <a:fillRect/>
          </a:stretch>
        </p:blipFill>
        <p:spPr>
          <a:xfrm>
            <a:off x="7271151" y="1140717"/>
            <a:ext cx="4218484" cy="3026762"/>
          </a:xfrm>
          <a:prstGeom prst="rect">
            <a:avLst/>
          </a:prstGeom>
        </p:spPr>
      </p:pic>
    </p:spTree>
    <p:extLst>
      <p:ext uri="{BB962C8B-B14F-4D97-AF65-F5344CB8AC3E}">
        <p14:creationId xmlns:p14="http://schemas.microsoft.com/office/powerpoint/2010/main" val="2914746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4000"/>
              <a:t>Submitting a UPC Request</a:t>
            </a:r>
          </a:p>
        </p:txBody>
      </p:sp>
      <p:sp>
        <p:nvSpPr>
          <p:cNvPr id="5" name="Content Placeholder 4"/>
          <p:cNvSpPr>
            <a:spLocks noGrp="1"/>
          </p:cNvSpPr>
          <p:nvPr>
            <p:ph idx="1"/>
          </p:nvPr>
        </p:nvSpPr>
        <p:spPr>
          <a:xfrm>
            <a:off x="6400799" y="2121408"/>
            <a:ext cx="5299585" cy="4050792"/>
          </a:xfrm>
        </p:spPr>
        <p:txBody>
          <a:bodyPr>
            <a:normAutofit/>
          </a:bodyPr>
          <a:lstStyle/>
          <a:p>
            <a:pPr marL="0" indent="0">
              <a:spcAft>
                <a:spcPts val="0"/>
              </a:spcAft>
              <a:buClr>
                <a:schemeClr val="accent2">
                  <a:lumMod val="75000"/>
                </a:schemeClr>
              </a:buClr>
              <a:buNone/>
              <a:defRPr/>
            </a:pPr>
            <a:r>
              <a:rPr lang="en-US" sz="1800"/>
              <a:t>Steps to take when submitting a UPC request to the State WIC Office:</a:t>
            </a:r>
          </a:p>
          <a:p>
            <a:pPr lvl="1">
              <a:spcAft>
                <a:spcPts val="0"/>
              </a:spcAft>
              <a:buFont typeface="Wingdings" panose="05000000000000000000" pitchFamily="2" charset="2"/>
              <a:buChar char="Ø"/>
              <a:defRPr/>
            </a:pPr>
            <a:r>
              <a:rPr lang="en-US"/>
              <a:t>Complete the UPC Request form</a:t>
            </a:r>
          </a:p>
          <a:p>
            <a:pPr lvl="1">
              <a:spcAft>
                <a:spcPts val="0"/>
              </a:spcAft>
              <a:buFont typeface="Wingdings" panose="05000000000000000000" pitchFamily="2" charset="2"/>
              <a:buChar char="Ø"/>
              <a:defRPr/>
            </a:pPr>
            <a:r>
              <a:rPr lang="en-US"/>
              <a:t>Include a clear image of the product label that shows the name, ingredient list and size</a:t>
            </a:r>
          </a:p>
          <a:p>
            <a:pPr lvl="1">
              <a:spcAft>
                <a:spcPts val="0"/>
              </a:spcAft>
              <a:buFont typeface="Wingdings" panose="05000000000000000000" pitchFamily="2" charset="2"/>
              <a:buChar char="Ø"/>
              <a:defRPr/>
            </a:pPr>
            <a:r>
              <a:rPr lang="en-US"/>
              <a:t>A picture of the UPC barcode</a:t>
            </a:r>
          </a:p>
          <a:p>
            <a:pPr lvl="1">
              <a:spcAft>
                <a:spcPts val="0"/>
              </a:spcAft>
              <a:buFont typeface="Wingdings" panose="05000000000000000000" pitchFamily="2" charset="2"/>
              <a:buChar char="Ø"/>
              <a:defRPr/>
            </a:pPr>
            <a:r>
              <a:rPr lang="en-US"/>
              <a:t>Ensure all 12 digits of the UPC are included</a:t>
            </a:r>
          </a:p>
          <a:p>
            <a:pPr lvl="1">
              <a:spcAft>
                <a:spcPts val="0"/>
              </a:spcAft>
              <a:buFont typeface="Wingdings" panose="05000000000000000000" pitchFamily="2" charset="2"/>
              <a:buChar char="Ø"/>
              <a:defRPr/>
            </a:pPr>
            <a:r>
              <a:rPr lang="en-US"/>
              <a:t>Send the submission via fax to: 775-684-4246</a:t>
            </a:r>
          </a:p>
          <a:p>
            <a:pPr lvl="1">
              <a:spcAft>
                <a:spcPts val="0"/>
              </a:spcAft>
              <a:buFont typeface="Wingdings" panose="05000000000000000000" pitchFamily="2" charset="2"/>
              <a:buChar char="Ø"/>
              <a:defRPr/>
            </a:pPr>
            <a:r>
              <a:rPr lang="en-US"/>
              <a:t>Or send an email to the State WIC Office: wicgeneral@health.nv.gov</a:t>
            </a:r>
          </a:p>
          <a:p>
            <a:pPr marL="0" indent="0">
              <a:spcAft>
                <a:spcPts val="0"/>
              </a:spcAft>
              <a:buClr>
                <a:schemeClr val="accent2">
                  <a:lumMod val="75000"/>
                </a:schemeClr>
              </a:buClr>
              <a:buNone/>
              <a:defRPr/>
            </a:pPr>
            <a:endParaRPr lang="en-US" sz="1800"/>
          </a:p>
          <a:p>
            <a:pPr>
              <a:defRPr/>
            </a:pPr>
            <a:endParaRPr lang="en-US" altLang="en-US" sz="1800"/>
          </a:p>
          <a:p>
            <a:pPr>
              <a:defRPr/>
            </a:pPr>
            <a:endParaRPr lang="en-US" sz="1800"/>
          </a:p>
          <a:p>
            <a:endParaRPr lang="en-US" sz="1800"/>
          </a:p>
        </p:txBody>
      </p:sp>
      <p:sp>
        <p:nvSpPr>
          <p:cNvPr id="7" name="Slide Number Placeholder 6">
            <a:extLst>
              <a:ext uri="{FF2B5EF4-FFF2-40B4-BE49-F238E27FC236}">
                <a16:creationId xmlns:a16="http://schemas.microsoft.com/office/drawing/2014/main" id="{E11C8CC8-DA11-44E7-BA03-5FDB14A06F53}"/>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9" name="Picture 8" descr="A screenshot of a cell phone&#10;&#10;Description generated with very high confidence">
            <a:extLst>
              <a:ext uri="{FF2B5EF4-FFF2-40B4-BE49-F238E27FC236}">
                <a16:creationId xmlns:a16="http://schemas.microsoft.com/office/drawing/2014/main" id="{10033C02-2137-43B0-A267-70ACAE995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26" y="640080"/>
            <a:ext cx="4316807" cy="5588101"/>
          </a:xfrm>
          <a:prstGeom prst="rect">
            <a:avLst/>
          </a:prstGeom>
        </p:spPr>
      </p:pic>
    </p:spTree>
    <p:extLst>
      <p:ext uri="{BB962C8B-B14F-4D97-AF65-F5344CB8AC3E}">
        <p14:creationId xmlns:p14="http://schemas.microsoft.com/office/powerpoint/2010/main" val="3544099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UPC Reminders</a:t>
            </a:r>
          </a:p>
        </p:txBody>
      </p:sp>
      <p:pic>
        <p:nvPicPr>
          <p:cNvPr id="8" name="Picture 7">
            <a:extLst>
              <a:ext uri="{FF2B5EF4-FFF2-40B4-BE49-F238E27FC236}">
                <a16:creationId xmlns:a16="http://schemas.microsoft.com/office/drawing/2014/main" id="{8CE29BBA-97BE-4137-BED3-09E7E8996D8E}"/>
              </a:ext>
            </a:extLst>
          </p:cNvPr>
          <p:cNvPicPr>
            <a:picLocks noChangeAspect="1"/>
          </p:cNvPicPr>
          <p:nvPr/>
        </p:nvPicPr>
        <p:blipFill rotWithShape="1">
          <a:blip r:embed="rId3"/>
          <a:srcRect r="19251" b="2"/>
          <a:stretch/>
        </p:blipFill>
        <p:spPr>
          <a:xfrm>
            <a:off x="643192" y="1174452"/>
            <a:ext cx="5455949" cy="4189055"/>
          </a:xfrm>
          <a:prstGeom prst="rect">
            <a:avLst/>
          </a:prstGeom>
        </p:spPr>
      </p:pic>
      <p:cxnSp>
        <p:nvCxnSpPr>
          <p:cNvPr id="15" name="Straight Connector 14">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a:spcAft>
                <a:spcPts val="0"/>
              </a:spcAft>
              <a:buFont typeface="Wingdings" panose="05000000000000000000" pitchFamily="2" charset="2"/>
              <a:buChar char="Ø"/>
              <a:defRPr/>
            </a:pPr>
            <a:r>
              <a:rPr lang="en-US" altLang="en-US"/>
              <a:t>Nevada WIC adds new items and updates the Nevada WIC UPC Database on a monthly basis.  </a:t>
            </a:r>
          </a:p>
          <a:p>
            <a:pPr>
              <a:spcAft>
                <a:spcPts val="0"/>
              </a:spcAft>
              <a:buFont typeface="Wingdings" panose="05000000000000000000" pitchFamily="2" charset="2"/>
              <a:buChar char="Ø"/>
              <a:defRPr/>
            </a:pPr>
            <a:r>
              <a:rPr lang="en-US" altLang="en-US"/>
              <a:t>Nevada WIC UPC Database can be accessed at:</a:t>
            </a:r>
          </a:p>
          <a:p>
            <a:pPr marL="0" indent="0">
              <a:buNone/>
              <a:defRPr/>
            </a:pPr>
            <a:r>
              <a:rPr lang="en-US" altLang="en-US">
                <a:hlinkClick r:id="rId4"/>
              </a:rPr>
              <a:t>http://nevadawic.org/vendors </a:t>
            </a:r>
            <a:endParaRPr lang="en-US" altLang="en-US"/>
          </a:p>
          <a:p>
            <a:pPr>
              <a:buClr>
                <a:schemeClr val="accent3"/>
              </a:buClr>
              <a:buFont typeface="Wingdings" panose="05000000000000000000" pitchFamily="2" charset="2"/>
              <a:buChar char="Ø"/>
              <a:defRPr/>
            </a:pPr>
            <a:endParaRPr lang="en-US" altLang="en-US"/>
          </a:p>
          <a:p>
            <a:pPr marL="0" indent="0">
              <a:spcAft>
                <a:spcPts val="0"/>
              </a:spcAft>
              <a:buClr>
                <a:schemeClr val="accent3"/>
              </a:buClr>
              <a:buNone/>
              <a:defRPr/>
            </a:pPr>
            <a:endParaRPr lang="en-US" altLang="en-US"/>
          </a:p>
          <a:p>
            <a:pPr marL="0" indent="0">
              <a:buNone/>
              <a:defRPr/>
            </a:pPr>
            <a:endParaRPr lang="en-US"/>
          </a:p>
          <a:p>
            <a:pPr marL="0" indent="0">
              <a:buNone/>
              <a:defRPr/>
            </a:pPr>
            <a:endParaRPr lang="en-US"/>
          </a:p>
          <a:p>
            <a:endParaRPr lang="en-US"/>
          </a:p>
        </p:txBody>
      </p:sp>
      <p:sp>
        <p:nvSpPr>
          <p:cNvPr id="7" name="Slide Number Placeholder 6">
            <a:extLst>
              <a:ext uri="{FF2B5EF4-FFF2-40B4-BE49-F238E27FC236}">
                <a16:creationId xmlns:a16="http://schemas.microsoft.com/office/drawing/2014/main" id="{C68A40F3-2C86-4BDD-856B-723E122E6C6E}"/>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930217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WIC Approved Shelf Tags</a:t>
            </a:r>
          </a:p>
        </p:txBody>
      </p:sp>
      <p:pic>
        <p:nvPicPr>
          <p:cNvPr id="3" name="Picture 2"/>
          <p:cNvPicPr>
            <a:picLocks noChangeAspect="1"/>
          </p:cNvPicPr>
          <p:nvPr/>
        </p:nvPicPr>
        <p:blipFill>
          <a:blip r:embed="rId3"/>
          <a:stretch>
            <a:fillRect/>
          </a:stretch>
        </p:blipFill>
        <p:spPr>
          <a:xfrm>
            <a:off x="643192" y="2164149"/>
            <a:ext cx="5455949" cy="2209660"/>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a:lnSpc>
                <a:spcPct val="101000"/>
              </a:lnSpc>
              <a:buFont typeface="Wingdings" panose="05000000000000000000" pitchFamily="2" charset="2"/>
              <a:buChar char="Ø"/>
              <a:defRPr/>
            </a:pPr>
            <a:r>
              <a:rPr lang="en-US" sz="1700"/>
              <a:t>The use of yellow WIC approved shelf tags is strongly </a:t>
            </a:r>
            <a:r>
              <a:rPr lang="en-US" sz="1700" b="1"/>
              <a:t>encouraged. </a:t>
            </a:r>
            <a:r>
              <a:rPr lang="en-US" sz="1700"/>
              <a:t>They are an excellent tool for both Vendors and Participants </a:t>
            </a:r>
          </a:p>
          <a:p>
            <a:pPr>
              <a:lnSpc>
                <a:spcPct val="101000"/>
              </a:lnSpc>
              <a:buFont typeface="Wingdings" panose="05000000000000000000" pitchFamily="2" charset="2"/>
              <a:buChar char="Ø"/>
              <a:defRPr/>
            </a:pPr>
            <a:r>
              <a:rPr lang="en-US" sz="1700"/>
              <a:t>Shelf tags help WIC Participants identify WIC Approved items at your store lessening confusion at the register</a:t>
            </a:r>
          </a:p>
          <a:p>
            <a:pPr>
              <a:lnSpc>
                <a:spcPct val="101000"/>
              </a:lnSpc>
              <a:buFont typeface="Wingdings" panose="05000000000000000000" pitchFamily="2" charset="2"/>
              <a:buChar char="Ø"/>
              <a:defRPr/>
            </a:pPr>
            <a:r>
              <a:rPr lang="en-US" sz="1700"/>
              <a:t>To order shelf tags contact the Nevada State WIC Office or order online at </a:t>
            </a:r>
            <a:r>
              <a:rPr lang="en-US" sz="1700">
                <a:hlinkClick r:id="rId4"/>
              </a:rPr>
              <a:t>http://nevadawic.org/vendor/Training &amp; Resource Materials</a:t>
            </a:r>
            <a:endParaRPr lang="en-US" sz="1700"/>
          </a:p>
          <a:p>
            <a:pPr>
              <a:lnSpc>
                <a:spcPct val="101000"/>
              </a:lnSpc>
              <a:buFont typeface="Wingdings" panose="05000000000000000000" pitchFamily="2" charset="2"/>
              <a:buChar char="Ø"/>
              <a:defRPr/>
            </a:pPr>
            <a:r>
              <a:rPr lang="en-US" sz="1700"/>
              <a:t>The WICShopper App can be used to help determine if an item is WIC Approved ensuring correct shelf tag placement</a:t>
            </a:r>
          </a:p>
          <a:p>
            <a:pPr>
              <a:lnSpc>
                <a:spcPct val="101000"/>
              </a:lnSpc>
            </a:pPr>
            <a:endParaRPr lang="en-US" sz="1700"/>
          </a:p>
        </p:txBody>
      </p:sp>
      <p:sp>
        <p:nvSpPr>
          <p:cNvPr id="7" name="Slide Number Placeholder 6">
            <a:extLst>
              <a:ext uri="{FF2B5EF4-FFF2-40B4-BE49-F238E27FC236}">
                <a16:creationId xmlns:a16="http://schemas.microsoft.com/office/drawing/2014/main" id="{B87D46B7-8B1B-42A5-892F-2EA87EF5CFA4}"/>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621892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6284" y="484632"/>
            <a:ext cx="4741963" cy="1971964"/>
          </a:xfrm>
        </p:spPr>
        <p:txBody>
          <a:bodyPr>
            <a:normAutofit/>
          </a:bodyPr>
          <a:lstStyle/>
          <a:p>
            <a:r>
              <a:rPr lang="en-US" sz="4800"/>
              <a:t>Important Reminders</a:t>
            </a:r>
          </a:p>
        </p:txBody>
      </p:sp>
      <p:sp>
        <p:nvSpPr>
          <p:cNvPr id="5" name="Content Placeholder 4"/>
          <p:cNvSpPr>
            <a:spLocks noGrp="1"/>
          </p:cNvSpPr>
          <p:nvPr>
            <p:ph idx="1"/>
          </p:nvPr>
        </p:nvSpPr>
        <p:spPr>
          <a:xfrm>
            <a:off x="6386286" y="2456596"/>
            <a:ext cx="4741962" cy="3715603"/>
          </a:xfrm>
        </p:spPr>
        <p:txBody>
          <a:bodyPr>
            <a:normAutofit lnSpcReduction="10000"/>
          </a:bodyPr>
          <a:lstStyle/>
          <a:p>
            <a:pPr>
              <a:buFont typeface="Wingdings" panose="05000000000000000000" pitchFamily="2" charset="2"/>
              <a:buChar char="Ø"/>
              <a:defRPr/>
            </a:pPr>
            <a:r>
              <a:rPr lang="en-US" sz="1100" b="1" dirty="0"/>
              <a:t>ALL WIC SALES ARE FINAL</a:t>
            </a:r>
          </a:p>
          <a:p>
            <a:pPr>
              <a:buFont typeface="Wingdings" panose="05000000000000000000" pitchFamily="2" charset="2"/>
              <a:buChar char="Ø"/>
              <a:defRPr/>
            </a:pPr>
            <a:r>
              <a:rPr lang="en-US" sz="1100" dirty="0"/>
              <a:t>All WIC purchases are tax exempt</a:t>
            </a:r>
            <a:endParaRPr lang="en-US" sz="1100" b="1" dirty="0"/>
          </a:p>
          <a:p>
            <a:pPr>
              <a:buFont typeface="Wingdings" panose="05000000000000000000" pitchFamily="2" charset="2"/>
              <a:buChar char="Ø"/>
              <a:defRPr/>
            </a:pPr>
            <a:r>
              <a:rPr lang="en-US" sz="1100" dirty="0"/>
              <a:t>WIC foods may not be returned for cash</a:t>
            </a:r>
            <a:endParaRPr lang="en-US" sz="1100" b="1" dirty="0"/>
          </a:p>
          <a:p>
            <a:pPr>
              <a:buFont typeface="Wingdings" panose="05000000000000000000" pitchFamily="2" charset="2"/>
              <a:buChar char="Ø"/>
              <a:defRPr/>
            </a:pPr>
            <a:r>
              <a:rPr lang="en-US" sz="1100" dirty="0"/>
              <a:t>Scan every item </a:t>
            </a:r>
            <a:r>
              <a:rPr lang="en-US" sz="1100" u="sng" dirty="0"/>
              <a:t>individually</a:t>
            </a:r>
            <a:r>
              <a:rPr lang="en-US" sz="1100" dirty="0"/>
              <a:t> and let the system decide if it is WIC approved</a:t>
            </a:r>
          </a:p>
          <a:p>
            <a:pPr>
              <a:buFont typeface="Wingdings" panose="05000000000000000000" pitchFamily="2" charset="2"/>
              <a:buChar char="Ø"/>
              <a:defRPr/>
            </a:pPr>
            <a:r>
              <a:rPr lang="en-US" sz="1100" dirty="0"/>
              <a:t>It is the responsibility of the Store’s Staff to contact their IT Department if a WIC Food does not scan</a:t>
            </a:r>
          </a:p>
          <a:p>
            <a:pPr>
              <a:buFont typeface="Wingdings" panose="05000000000000000000" pitchFamily="2" charset="2"/>
              <a:buChar char="Ø"/>
              <a:defRPr/>
            </a:pPr>
            <a:r>
              <a:rPr lang="en-US" sz="1100" dirty="0"/>
              <a:t>Participants are allowed to pay the difference for fruit and vegetable purchases exceeding their cash value benefit (CVB)</a:t>
            </a:r>
          </a:p>
          <a:p>
            <a:pPr>
              <a:buFont typeface="Wingdings" panose="05000000000000000000" pitchFamily="2" charset="2"/>
              <a:buChar char="Ø"/>
              <a:defRPr/>
            </a:pPr>
            <a:r>
              <a:rPr lang="en-US" sz="1100" strike="sngStrike" dirty="0"/>
              <a:t>LEB categories are milk, eggs, orange and pineapple juice</a:t>
            </a:r>
          </a:p>
          <a:p>
            <a:pPr>
              <a:buFont typeface="Wingdings" panose="05000000000000000000" pitchFamily="2" charset="2"/>
              <a:buChar char="Ø"/>
              <a:defRPr/>
            </a:pPr>
            <a:r>
              <a:rPr lang="en-US" sz="1100" dirty="0"/>
              <a:t>Coupons </a:t>
            </a:r>
            <a:r>
              <a:rPr lang="en-US" sz="1100" b="1" dirty="0"/>
              <a:t>MUST</a:t>
            </a:r>
            <a:r>
              <a:rPr lang="en-US" sz="1100" dirty="0"/>
              <a:t> be accepted if presented</a:t>
            </a:r>
          </a:p>
          <a:p>
            <a:pPr>
              <a:buFont typeface="Wingdings" panose="05000000000000000000" pitchFamily="2" charset="2"/>
              <a:buChar char="Ø"/>
              <a:defRPr/>
            </a:pPr>
            <a:r>
              <a:rPr lang="en-US" sz="1100" dirty="0"/>
              <a:t>WIC foods may </a:t>
            </a:r>
            <a:r>
              <a:rPr lang="en-US" sz="1100" b="1" dirty="0"/>
              <a:t>ONLY</a:t>
            </a:r>
            <a:r>
              <a:rPr lang="en-US" sz="1100" dirty="0"/>
              <a:t> be exchanged for the exact same foods and ONLY if the can/container is damaged or expired</a:t>
            </a:r>
          </a:p>
          <a:p>
            <a:pPr>
              <a:buFont typeface="Wingdings" panose="05000000000000000000" pitchFamily="2" charset="2"/>
              <a:buChar char="Ø"/>
              <a:defRPr/>
            </a:pPr>
            <a:r>
              <a:rPr lang="en-US" sz="1100" dirty="0">
                <a:solidFill>
                  <a:schemeClr val="accent4">
                    <a:lumMod val="50000"/>
                  </a:schemeClr>
                </a:solidFill>
                <a:effectLst/>
                <a:latin typeface="Calibri" panose="020F0502020204030204" pitchFamily="34" charset="0"/>
                <a:ea typeface="Calibri" panose="020F0502020204030204" pitchFamily="34" charset="0"/>
                <a:cs typeface="DIN Pro"/>
              </a:rPr>
              <a:t>WIC is one of the few programs that Congress elected </a:t>
            </a:r>
            <a:r>
              <a:rPr lang="en-US" sz="1100" b="1" i="1" dirty="0">
                <a:solidFill>
                  <a:schemeClr val="accent4">
                    <a:lumMod val="50000"/>
                  </a:schemeClr>
                </a:solidFill>
                <a:effectLst/>
                <a:latin typeface="Calibri" panose="020F0502020204030204" pitchFamily="34" charset="0"/>
                <a:ea typeface="Calibri" panose="020F0502020204030204" pitchFamily="34" charset="0"/>
                <a:cs typeface="DIN Pro"/>
              </a:rPr>
              <a:t>NOT</a:t>
            </a:r>
            <a:r>
              <a:rPr lang="en-US" sz="1100" i="1" dirty="0">
                <a:solidFill>
                  <a:schemeClr val="accent4">
                    <a:lumMod val="50000"/>
                  </a:schemeClr>
                </a:solidFill>
                <a:effectLst/>
                <a:latin typeface="Calibri" panose="020F0502020204030204" pitchFamily="34" charset="0"/>
                <a:ea typeface="Calibri" panose="020F0502020204030204" pitchFamily="34" charset="0"/>
                <a:cs typeface="DIN Pro"/>
              </a:rPr>
              <a:t> </a:t>
            </a:r>
            <a:r>
              <a:rPr lang="en-US" sz="1100" dirty="0">
                <a:solidFill>
                  <a:schemeClr val="accent4">
                    <a:lumMod val="50000"/>
                  </a:schemeClr>
                </a:solidFill>
                <a:effectLst/>
                <a:latin typeface="Calibri" panose="020F0502020204030204" pitchFamily="34" charset="0"/>
                <a:ea typeface="Calibri" panose="020F0502020204030204" pitchFamily="34" charset="0"/>
                <a:cs typeface="DIN Pro"/>
              </a:rPr>
              <a:t>to limit eligibility based on citizenship or immigration status.</a:t>
            </a:r>
            <a:endParaRPr lang="en-US" sz="1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defRPr/>
            </a:pPr>
            <a:endParaRPr lang="en-US" sz="1100" dirty="0"/>
          </a:p>
        </p:txBody>
      </p:sp>
      <p:sp>
        <p:nvSpPr>
          <p:cNvPr id="8" name="Slide Number Placeholder 7">
            <a:extLst>
              <a:ext uri="{FF2B5EF4-FFF2-40B4-BE49-F238E27FC236}">
                <a16:creationId xmlns:a16="http://schemas.microsoft.com/office/drawing/2014/main" id="{EDE57A00-E7FF-4A01-87F1-0BC4C9E2FF20}"/>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a:blip r:embed="rId3"/>
          <a:stretch>
            <a:fillRect/>
          </a:stretch>
        </p:blipFill>
        <p:spPr>
          <a:xfrm>
            <a:off x="823396" y="1979475"/>
            <a:ext cx="3573675" cy="2989974"/>
          </a:xfrm>
          <a:prstGeom prst="rect">
            <a:avLst/>
          </a:prstGeom>
        </p:spPr>
      </p:pic>
    </p:spTree>
    <p:extLst>
      <p:ext uri="{BB962C8B-B14F-4D97-AF65-F5344CB8AC3E}">
        <p14:creationId xmlns:p14="http://schemas.microsoft.com/office/powerpoint/2010/main" val="572900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11898"/>
            <a:ext cx="6156790" cy="1609344"/>
          </a:xfrm>
        </p:spPr>
        <p:txBody>
          <a:bodyPr anchor="ctr">
            <a:normAutofit/>
          </a:bodyPr>
          <a:lstStyle/>
          <a:p>
            <a:pPr algn="r"/>
            <a:r>
              <a:rPr lang="en-US" dirty="0"/>
              <a:t>Exciting Updates for 2021 </a:t>
            </a:r>
            <a:endParaRPr lang="en-US"/>
          </a:p>
        </p:txBody>
      </p:sp>
      <p:sp>
        <p:nvSpPr>
          <p:cNvPr id="5" name="Content Placeholder 4"/>
          <p:cNvSpPr>
            <a:spLocks noGrp="1"/>
          </p:cNvSpPr>
          <p:nvPr>
            <p:ph idx="1"/>
          </p:nvPr>
        </p:nvSpPr>
        <p:spPr>
          <a:xfrm>
            <a:off x="7534655" y="4511896"/>
            <a:ext cx="3703321" cy="1609345"/>
          </a:xfrm>
        </p:spPr>
        <p:txBody>
          <a:bodyPr anchor="ctr">
            <a:normAutofit/>
          </a:bodyPr>
          <a:lstStyle/>
          <a:p>
            <a:pPr lvl="1">
              <a:buFont typeface="Wingdings" panose="05000000000000000000" pitchFamily="2" charset="2"/>
              <a:buChar char="Ø"/>
              <a:defRPr/>
            </a:pPr>
            <a:r>
              <a:rPr lang="en-US" sz="1400"/>
              <a:t>New Food Brochures</a:t>
            </a:r>
          </a:p>
          <a:p>
            <a:pPr lvl="1">
              <a:buFont typeface="Wingdings" panose="05000000000000000000" pitchFamily="2" charset="2"/>
              <a:buChar char="Ø"/>
              <a:defRPr/>
            </a:pPr>
            <a:r>
              <a:rPr lang="en-US" sz="1400"/>
              <a:t>Updated Cashier Cards</a:t>
            </a:r>
          </a:p>
          <a:p>
            <a:pPr lvl="1">
              <a:buFont typeface="Wingdings" panose="05000000000000000000" pitchFamily="2" charset="2"/>
              <a:buChar char="Ø"/>
              <a:defRPr/>
            </a:pPr>
            <a:r>
              <a:rPr lang="en-US" sz="1400"/>
              <a:t>Updated Vendor Manual</a:t>
            </a:r>
          </a:p>
          <a:p>
            <a:endParaRPr lang="en-US" sz="1400"/>
          </a:p>
        </p:txBody>
      </p:sp>
      <p:sp>
        <p:nvSpPr>
          <p:cNvPr id="8" name="Slide Number Placeholder 7">
            <a:extLst>
              <a:ext uri="{FF2B5EF4-FFF2-40B4-BE49-F238E27FC236}">
                <a16:creationId xmlns:a16="http://schemas.microsoft.com/office/drawing/2014/main" id="{32728AC5-6465-4760-AF0E-D42B3ABECECF}"/>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5" descr="A close up of a sign&#10;&#10;Description generated with very high confidence">
            <a:extLst>
              <a:ext uri="{FF2B5EF4-FFF2-40B4-BE49-F238E27FC236}">
                <a16:creationId xmlns:a16="http://schemas.microsoft.com/office/drawing/2014/main" id="{C3BBBFB2-7E4B-4E79-B4F4-DB45CCCED9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07558" y="643468"/>
            <a:ext cx="7598219" cy="3457190"/>
          </a:xfrm>
          <a:prstGeom prst="rect">
            <a:avLst/>
          </a:prstGeom>
        </p:spPr>
      </p:pic>
      <p:sp>
        <p:nvSpPr>
          <p:cNvPr id="4" name="AutoShape 2" descr="Image result for WIC eb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68991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D256EB0-874A-4478-B43A-99A3B0C918F6}"/>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Questions?</a:t>
            </a:r>
          </a:p>
        </p:txBody>
      </p:sp>
      <p:sp>
        <p:nvSpPr>
          <p:cNvPr id="4" name="Slide Number Placeholder 3">
            <a:extLst>
              <a:ext uri="{FF2B5EF4-FFF2-40B4-BE49-F238E27FC236}">
                <a16:creationId xmlns:a16="http://schemas.microsoft.com/office/drawing/2014/main" id="{7E7523D9-5B7B-498B-B693-1663C8C45556}"/>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57</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2495846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6C2CFDC1-708C-4B03-8798-CC6EE505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4CC9-3279-494D-9F83-4F83CADE5826}"/>
              </a:ext>
            </a:extLst>
          </p:cNvPr>
          <p:cNvSpPr>
            <a:spLocks noGrp="1"/>
          </p:cNvSpPr>
          <p:nvPr>
            <p:ph type="title"/>
          </p:nvPr>
        </p:nvSpPr>
        <p:spPr>
          <a:xfrm>
            <a:off x="4949072" y="568345"/>
            <a:ext cx="6755199" cy="1560716"/>
          </a:xfrm>
        </p:spPr>
        <p:txBody>
          <a:bodyPr>
            <a:normAutofit/>
          </a:bodyPr>
          <a:lstStyle/>
          <a:p>
            <a:r>
              <a:rPr lang="en-US"/>
              <a:t>THANK YOU!</a:t>
            </a:r>
          </a:p>
        </p:txBody>
      </p:sp>
      <p:pic>
        <p:nvPicPr>
          <p:cNvPr id="6" name="Picture 5" descr="A picture containing clipart&#10;&#10;Description generated with very high confidence">
            <a:extLst>
              <a:ext uri="{FF2B5EF4-FFF2-40B4-BE49-F238E27FC236}">
                <a16:creationId xmlns:a16="http://schemas.microsoft.com/office/drawing/2014/main" id="{23C5F0BF-569D-4C79-8AF4-BA59481194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999" y="2025010"/>
            <a:ext cx="4001315" cy="2570844"/>
          </a:xfrm>
          <a:prstGeom prst="rect">
            <a:avLst/>
          </a:prstGeom>
        </p:spPr>
      </p:pic>
      <p:cxnSp>
        <p:nvCxnSpPr>
          <p:cNvPr id="16" name="Straight Connector 12">
            <a:extLst>
              <a:ext uri="{FF2B5EF4-FFF2-40B4-BE49-F238E27FC236}">
                <a16:creationId xmlns:a16="http://schemas.microsoft.com/office/drawing/2014/main" id="{9ED2AE44-B401-4D93-8046-16B363D22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BCA709-9857-4637-89C8-5D3FB344F2DF}"/>
              </a:ext>
            </a:extLst>
          </p:cNvPr>
          <p:cNvSpPr>
            <a:spLocks noGrp="1"/>
          </p:cNvSpPr>
          <p:nvPr>
            <p:ph idx="1"/>
          </p:nvPr>
        </p:nvSpPr>
        <p:spPr>
          <a:xfrm>
            <a:off x="4949072" y="2438399"/>
            <a:ext cx="6755199" cy="3661955"/>
          </a:xfrm>
        </p:spPr>
        <p:txBody>
          <a:bodyPr>
            <a:normAutofit/>
          </a:bodyPr>
          <a:lstStyle/>
          <a:p>
            <a:pPr>
              <a:lnSpc>
                <a:spcPct val="101000"/>
              </a:lnSpc>
              <a:buFont typeface="Wingdings" panose="05000000000000000000" pitchFamily="2" charset="2"/>
              <a:buChar char="Ø"/>
            </a:pPr>
            <a:r>
              <a:rPr lang="en-US" sz="1900"/>
              <a:t>The Nevada WIC Programs value the partnership we have with all our Vendors</a:t>
            </a:r>
          </a:p>
          <a:p>
            <a:pPr>
              <a:lnSpc>
                <a:spcPct val="101000"/>
              </a:lnSpc>
              <a:buFont typeface="Wingdings" panose="05000000000000000000" pitchFamily="2" charset="2"/>
              <a:buChar char="Ø"/>
            </a:pPr>
            <a:r>
              <a:rPr lang="en-US" sz="1900"/>
              <a:t>Without strong Vendor partnerships WIC cannot serve families in Nevada</a:t>
            </a:r>
          </a:p>
          <a:p>
            <a:pPr>
              <a:lnSpc>
                <a:spcPct val="101000"/>
              </a:lnSpc>
              <a:buFont typeface="Wingdings" panose="05000000000000000000" pitchFamily="2" charset="2"/>
              <a:buChar char="Ø"/>
            </a:pPr>
            <a:r>
              <a:rPr lang="en-US" sz="1900"/>
              <a:t>The WIC Programs want to strengthen the partnerships with all WIC Vendors. Vendor partners will soon begin to receive newsletters and emails regarding new efforts to make the WIC shopping experience easier for both Store Staff and Participants. Nevada WIC Program Staff welcome your ideas, input and partnership on streamlining and enhancing the WIC shopping experience! </a:t>
            </a:r>
          </a:p>
          <a:p>
            <a:pPr>
              <a:lnSpc>
                <a:spcPct val="101000"/>
              </a:lnSpc>
            </a:pPr>
            <a:endParaRPr lang="en-US" sz="1900"/>
          </a:p>
          <a:p>
            <a:pPr marL="0" indent="0">
              <a:lnSpc>
                <a:spcPct val="101000"/>
              </a:lnSpc>
              <a:buNone/>
            </a:pPr>
            <a:endParaRPr lang="en-US" sz="1900"/>
          </a:p>
          <a:p>
            <a:pPr>
              <a:lnSpc>
                <a:spcPct val="101000"/>
              </a:lnSpc>
            </a:pPr>
            <a:endParaRPr lang="en-US" sz="1900"/>
          </a:p>
        </p:txBody>
      </p:sp>
      <p:sp>
        <p:nvSpPr>
          <p:cNvPr id="4" name="Slide Number Placeholder 3">
            <a:extLst>
              <a:ext uri="{FF2B5EF4-FFF2-40B4-BE49-F238E27FC236}">
                <a16:creationId xmlns:a16="http://schemas.microsoft.com/office/drawing/2014/main" id="{241A7747-3199-4EC1-819C-99C5FCAA2D5F}"/>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58</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088952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414" y="160366"/>
            <a:ext cx="5299586" cy="1609344"/>
          </a:xfrm>
          <a:ln>
            <a:noFill/>
          </a:ln>
        </p:spPr>
        <p:txBody>
          <a:bodyPr>
            <a:normAutofit fontScale="90000"/>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 Comments?  We’d love to hear from you!</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5" name="Content Placeholder 4"/>
          <p:cNvSpPr>
            <a:spLocks noGrp="1"/>
          </p:cNvSpPr>
          <p:nvPr>
            <p:ph idx="1"/>
          </p:nvPr>
        </p:nvSpPr>
        <p:spPr>
          <a:xfrm>
            <a:off x="5374432" y="2299170"/>
            <a:ext cx="5299585" cy="4050792"/>
          </a:xfrm>
        </p:spPr>
        <p:txBody>
          <a:bodyPr>
            <a:normAutofit/>
          </a:bodyPr>
          <a:lstStyle/>
          <a:p>
            <a:pPr marL="0" indent="0" fontAlgn="base">
              <a:buClr>
                <a:prstClr val="white"/>
              </a:buClr>
              <a:buNone/>
            </a:pPr>
            <a:endParaRPr lang="en-US" sz="1700" dirty="0"/>
          </a:p>
          <a:p>
            <a:endParaRPr lang="en-US" sz="1700" dirty="0"/>
          </a:p>
        </p:txBody>
      </p:sp>
      <p:sp>
        <p:nvSpPr>
          <p:cNvPr id="7" name="Slide Number Placeholder 6">
            <a:extLst>
              <a:ext uri="{FF2B5EF4-FFF2-40B4-BE49-F238E27FC236}">
                <a16:creationId xmlns:a16="http://schemas.microsoft.com/office/drawing/2014/main" id="{51D60FD4-8BA8-4691-8BEB-6ADECC8EBFB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9" name="TextBox 8">
            <a:extLst>
              <a:ext uri="{FF2B5EF4-FFF2-40B4-BE49-F238E27FC236}">
                <a16:creationId xmlns:a16="http://schemas.microsoft.com/office/drawing/2014/main" id="{704FDBE1-7C18-4D31-A7DA-C1DED7D296EE}"/>
              </a:ext>
            </a:extLst>
          </p:cNvPr>
          <p:cNvSpPr txBox="1"/>
          <p:nvPr/>
        </p:nvSpPr>
        <p:spPr>
          <a:xfrm>
            <a:off x="491616" y="2997455"/>
            <a:ext cx="11516882" cy="3395801"/>
          </a:xfrm>
          <a:prstGeom prst="rect">
            <a:avLst/>
          </a:prstGeom>
          <a:noFill/>
        </p:spPr>
        <p:txBody>
          <a:bodyPr wrap="square">
            <a:spAutoFit/>
          </a:bodyPr>
          <a:lstStyle/>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This publication was produced by the WIC program of the Nevada State Division of Public and Behavioral Health with funding through grant number 7NV700NV7 from United States Department of Agriculture Food and Nutrition Services.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 mail: U.S. Department of Agriculture Office of the Assistant Secretary for Civil Rights 1400 Independence Avenue, SW Washington, D.C. 20250-9410;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 fax: (202) 690-7442; or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(3) mail: program.intake@usda.gov.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This institution is an equal opportunity provider.</a:t>
            </a:r>
          </a:p>
        </p:txBody>
      </p:sp>
      <p:sp>
        <p:nvSpPr>
          <p:cNvPr id="10" name="TextBox 9">
            <a:extLst>
              <a:ext uri="{FF2B5EF4-FFF2-40B4-BE49-F238E27FC236}">
                <a16:creationId xmlns:a16="http://schemas.microsoft.com/office/drawing/2014/main" id="{FED485A0-54B0-47B7-BE20-9C856F895C39}"/>
              </a:ext>
            </a:extLst>
          </p:cNvPr>
          <p:cNvSpPr txBox="1"/>
          <p:nvPr/>
        </p:nvSpPr>
        <p:spPr>
          <a:xfrm>
            <a:off x="6379415" y="327934"/>
            <a:ext cx="6094602" cy="1572418"/>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of Nevada WIC Program Office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775-684-5942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http://nevadawic.org</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Inter-tribal Council of Nevada:  </a:t>
            </a:r>
            <a:r>
              <a:rPr lang="en-US" sz="1800" dirty="0">
                <a:effectLst/>
                <a:latin typeface="Calibri" panose="020F0502020204030204" pitchFamily="34" charset="0"/>
                <a:ea typeface="Calibri" panose="020F0502020204030204" pitchFamily="34" charset="0"/>
                <a:cs typeface="Times New Roman" panose="02020603050405020304" pitchFamily="18" charset="0"/>
              </a:rPr>
              <a:t>775-355-0600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http://itcnwic.org  </a:t>
            </a:r>
          </a:p>
        </p:txBody>
      </p:sp>
    </p:spTree>
    <p:extLst>
      <p:ext uri="{BB962C8B-B14F-4D97-AF65-F5344CB8AC3E}">
        <p14:creationId xmlns:p14="http://schemas.microsoft.com/office/powerpoint/2010/main" val="229872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a:bodyPr>
          <a:lstStyle/>
          <a:p>
            <a:r>
              <a:rPr lang="en-US" sz="4800"/>
              <a:t>Why are WIC Vendors Important?</a:t>
            </a:r>
          </a:p>
        </p:txBody>
      </p:sp>
      <p:sp>
        <p:nvSpPr>
          <p:cNvPr id="3" name="Content Placeholder 2"/>
          <p:cNvSpPr>
            <a:spLocks noGrp="1"/>
          </p:cNvSpPr>
          <p:nvPr>
            <p:ph idx="1"/>
          </p:nvPr>
        </p:nvSpPr>
        <p:spPr>
          <a:xfrm>
            <a:off x="4970110" y="2494633"/>
            <a:ext cx="6730276" cy="4050792"/>
          </a:xfrm>
        </p:spPr>
        <p:txBody>
          <a:bodyPr>
            <a:normAutofit/>
          </a:bodyPr>
          <a:lstStyle/>
          <a:p>
            <a:pPr marL="64008" indent="0">
              <a:spcAft>
                <a:spcPts val="0"/>
              </a:spcAft>
              <a:buClr>
                <a:schemeClr val="accent3"/>
              </a:buClr>
              <a:buNone/>
              <a:defRPr/>
            </a:pPr>
            <a:r>
              <a:rPr lang="en-US" sz="1800"/>
              <a:t>WIC Vendors are a VITAL part of the Nevada WIC Program:</a:t>
            </a:r>
          </a:p>
          <a:p>
            <a:pPr>
              <a:buFont typeface="Wingdings" panose="05000000000000000000" pitchFamily="2" charset="2"/>
              <a:buChar char="Ø"/>
              <a:defRPr/>
            </a:pPr>
            <a:r>
              <a:rPr lang="en-US" sz="1800"/>
              <a:t>Vendors supply the nutritious foods needed to build healthy families</a:t>
            </a:r>
          </a:p>
          <a:p>
            <a:pPr>
              <a:buFont typeface="Wingdings" panose="05000000000000000000" pitchFamily="2" charset="2"/>
              <a:buChar char="Ø"/>
              <a:defRPr/>
            </a:pPr>
            <a:r>
              <a:rPr lang="en-US" sz="1800"/>
              <a:t>All Vendor Staff are important in making the shopping experience work for WIC Participants</a:t>
            </a:r>
          </a:p>
          <a:p>
            <a:pPr>
              <a:buFont typeface="Wingdings" panose="05000000000000000000" pitchFamily="2" charset="2"/>
              <a:buChar char="Ø"/>
              <a:defRPr/>
            </a:pPr>
            <a:r>
              <a:rPr lang="en-US" sz="1800"/>
              <a:t>Without Vendor partners, The Nevada WIC Program could not reach our goals helping families eat healthier foods</a:t>
            </a:r>
          </a:p>
          <a:p>
            <a:pPr>
              <a:defRPr/>
            </a:pPr>
            <a:endParaRPr lang="en-US" sz="1800"/>
          </a:p>
          <a:p>
            <a:pPr marL="64008" indent="0">
              <a:spcAft>
                <a:spcPts val="0"/>
              </a:spcAft>
              <a:buClr>
                <a:schemeClr val="accent3"/>
              </a:buClr>
              <a:buNone/>
              <a:defRPr/>
            </a:pPr>
            <a:endParaRPr lang="en-US" sz="1800"/>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5" descr="A person standing in front of a store&#10;&#10;Description generated with very high confidence">
            <a:extLst>
              <a:ext uri="{FF2B5EF4-FFF2-40B4-BE49-F238E27FC236}">
                <a16:creationId xmlns:a16="http://schemas.microsoft.com/office/drawing/2014/main" id="{C6D1C895-90FE-4D59-B7A4-10082720344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905" r="30621" b="1"/>
          <a:stretch/>
        </p:blipFill>
        <p:spPr>
          <a:xfrm>
            <a:off x="3344" y="10"/>
            <a:ext cx="4646726" cy="6857990"/>
          </a:xfrm>
          <a:prstGeom prst="rect">
            <a:avLst/>
          </a:prstGeom>
        </p:spPr>
      </p:pic>
      <p:sp>
        <p:nvSpPr>
          <p:cNvPr id="5" name="Title 1"/>
          <p:cNvSpPr txBox="1">
            <a:spLocks/>
          </p:cNvSpPr>
          <p:nvPr/>
        </p:nvSpPr>
        <p:spPr>
          <a:xfrm>
            <a:off x="4718147" y="2722119"/>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w="3175" cmpd="sng">
                <a:noFill/>
              </a:ln>
              <a:solidFill>
                <a:prstClr val="black"/>
              </a:solidFill>
              <a:effectLst/>
              <a:uLnTx/>
              <a:uFillTx/>
              <a:latin typeface="Rockwell Condensed" panose="02060603050405020104"/>
              <a:ea typeface="+mj-ea"/>
              <a:cs typeface="+mj-cs"/>
            </a:endParaRPr>
          </a:p>
        </p:txBody>
      </p:sp>
      <p:sp>
        <p:nvSpPr>
          <p:cNvPr id="8" name="TextBox 7">
            <a:extLst>
              <a:ext uri="{FF2B5EF4-FFF2-40B4-BE49-F238E27FC236}">
                <a16:creationId xmlns:a16="http://schemas.microsoft.com/office/drawing/2014/main" id="{18811F7A-081D-4744-B141-7971228821E3}"/>
              </a:ext>
            </a:extLst>
          </p:cNvPr>
          <p:cNvSpPr txBox="1"/>
          <p:nvPr/>
        </p:nvSpPr>
        <p:spPr>
          <a:xfrm>
            <a:off x="9715039" y="6870700"/>
            <a:ext cx="247696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5" tooltip="https://www.flickr.com/photos/walmartcorporate/5783372149">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6"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sp>
        <p:nvSpPr>
          <p:cNvPr id="14" name="TextBox 13">
            <a:extLst>
              <a:ext uri="{FF2B5EF4-FFF2-40B4-BE49-F238E27FC236}">
                <a16:creationId xmlns:a16="http://schemas.microsoft.com/office/drawing/2014/main" id="{A323F1B0-20CC-4C36-884A-AEB8E12F4FD4}"/>
              </a:ext>
            </a:extLst>
          </p:cNvPr>
          <p:cNvSpPr txBox="1"/>
          <p:nvPr/>
        </p:nvSpPr>
        <p:spPr>
          <a:xfrm>
            <a:off x="7082712" y="6870700"/>
            <a:ext cx="2619627"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7" tooltip="http://commons.wikimedia.org/wiki/file:safeway_before_opening.jp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8"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557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5CDD-BA97-4A58-8C6B-876143E247CF}"/>
              </a:ext>
            </a:extLst>
          </p:cNvPr>
          <p:cNvSpPr>
            <a:spLocks noGrp="1"/>
          </p:cNvSpPr>
          <p:nvPr>
            <p:ph type="title"/>
          </p:nvPr>
        </p:nvSpPr>
        <p:spPr>
          <a:xfrm>
            <a:off x="2806706" y="568345"/>
            <a:ext cx="8897565" cy="869930"/>
          </a:xfrm>
        </p:spPr>
        <p:txBody>
          <a:bodyPr>
            <a:normAutofit fontScale="90000"/>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Public Charge Rule.  What is it?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EAFB0A8-1B01-4F55-A0BC-A1A5FB87F1F3}"/>
              </a:ext>
            </a:extLst>
          </p:cNvPr>
          <p:cNvSpPr>
            <a:spLocks noGrp="1"/>
          </p:cNvSpPr>
          <p:nvPr>
            <p:ph idx="1"/>
          </p:nvPr>
        </p:nvSpPr>
        <p:spPr>
          <a:xfrm>
            <a:off x="2933700" y="2276475"/>
            <a:ext cx="8770571" cy="3813429"/>
          </a:xfrm>
        </p:spPr>
        <p:txBody>
          <a:bodyPr>
            <a:normAutofit fontScale="92500"/>
          </a:bodyPr>
          <a:lstStyle/>
          <a:p>
            <a:pPr marL="0" marR="0">
              <a:lnSpc>
                <a:spcPct val="107000"/>
              </a:lnSpc>
              <a:spcBef>
                <a:spcPts val="0"/>
              </a:spcBef>
              <a:spcAft>
                <a:spcPts val="800"/>
              </a:spcAft>
            </a:pPr>
            <a:r>
              <a:rPr lang="en-US" sz="1800" dirty="0">
                <a:solidFill>
                  <a:srgbClr val="57585A"/>
                </a:solidFill>
                <a:effectLst/>
                <a:latin typeface="Calibri" panose="020F0502020204030204" pitchFamily="34" charset="0"/>
                <a:ea typeface="Calibri" panose="020F0502020204030204" pitchFamily="34" charset="0"/>
                <a:cs typeface="DIN Pro"/>
              </a:rPr>
              <a:t>Public charge allows federal authorities to deny legal status to individuals who are determined to rely on government assistance. Individuals determined to be a public charge could be denied a visa or green card.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DIN Pro"/>
                <a:ea typeface="Calibri" panose="020F0502020204030204" pitchFamily="34" charset="0"/>
                <a:cs typeface="DIN Pro"/>
              </a:rPr>
              <a:t> </a:t>
            </a:r>
          </a:p>
          <a:p>
            <a:pPr marL="0" marR="0">
              <a:lnSpc>
                <a:spcPct val="107000"/>
              </a:lnSpc>
              <a:spcBef>
                <a:spcPts val="0"/>
              </a:spcBef>
              <a:spcAft>
                <a:spcPts val="800"/>
              </a:spcAft>
            </a:pPr>
            <a:r>
              <a:rPr lang="en-US" sz="1800" dirty="0">
                <a:solidFill>
                  <a:srgbClr val="57585A"/>
                </a:solidFill>
                <a:effectLst/>
                <a:latin typeface="Calibri" panose="020F0502020204030204" pitchFamily="34" charset="0"/>
                <a:ea typeface="Calibri" panose="020F0502020204030204" pitchFamily="34" charset="0"/>
                <a:cs typeface="DIN Pro"/>
              </a:rPr>
              <a:t>Certain federal programs limit eligibility for non-citizens. Many immigrants must wait at least five years before obtaining eligibility for SNAP benefits, commonly known as food stamps.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57585A"/>
                </a:solidFill>
                <a:effectLst/>
                <a:latin typeface="Calibri" panose="020F0502020204030204" pitchFamily="34" charset="0"/>
                <a:ea typeface="Calibri" panose="020F0502020204030204" pitchFamily="34" charset="0"/>
                <a:cs typeface="DIN Pro"/>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Help Stop the spread of misinformation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DIN Pro"/>
                <a:ea typeface="Calibri" panose="020F0502020204030204" pitchFamily="34" charset="0"/>
                <a:cs typeface="DIN Pro"/>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57585A"/>
                </a:solidFill>
                <a:effectLst/>
                <a:latin typeface="Calibri" panose="020F0502020204030204" pitchFamily="34" charset="0"/>
                <a:ea typeface="Calibri" panose="020F0502020204030204" pitchFamily="34" charset="0"/>
                <a:cs typeface="DIN Pro"/>
              </a:rPr>
              <a:t>WIC is one of the few programs that Congress elected </a:t>
            </a:r>
            <a:r>
              <a:rPr lang="en-US" sz="1800" b="1" i="1" dirty="0">
                <a:solidFill>
                  <a:srgbClr val="57585A"/>
                </a:solidFill>
                <a:effectLst/>
                <a:latin typeface="Calibri" panose="020F0502020204030204" pitchFamily="34" charset="0"/>
                <a:ea typeface="Calibri" panose="020F0502020204030204" pitchFamily="34" charset="0"/>
                <a:cs typeface="DIN Pro"/>
              </a:rPr>
              <a:t>NOT</a:t>
            </a:r>
            <a:r>
              <a:rPr lang="en-US" sz="1800" i="1" dirty="0">
                <a:solidFill>
                  <a:srgbClr val="57585A"/>
                </a:solidFill>
                <a:effectLst/>
                <a:latin typeface="Calibri" panose="020F0502020204030204" pitchFamily="34" charset="0"/>
                <a:ea typeface="Calibri" panose="020F0502020204030204" pitchFamily="34" charset="0"/>
                <a:cs typeface="DIN Pro"/>
              </a:rPr>
              <a:t> </a:t>
            </a:r>
            <a:r>
              <a:rPr lang="en-US" sz="1800" dirty="0">
                <a:solidFill>
                  <a:srgbClr val="57585A"/>
                </a:solidFill>
                <a:effectLst/>
                <a:latin typeface="Calibri" panose="020F0502020204030204" pitchFamily="34" charset="0"/>
                <a:ea typeface="Calibri" panose="020F0502020204030204" pitchFamily="34" charset="0"/>
                <a:cs typeface="DIN Pro"/>
              </a:rPr>
              <a:t>to limit eligibility based on citizenship or immigration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448AA32-77E5-40EF-898F-73A723F48E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07CBA-83D9-496B-B2A0-2A08F1F51492}" type="slidenum">
              <a:rPr kumimoji="0" lang="en-US" sz="4400" b="0" i="0" u="none" strike="noStrike" kern="1200" cap="none" spc="0" normalizeH="0" baseline="0" noProof="0" smtClean="0">
                <a:ln>
                  <a:noFill/>
                </a:ln>
                <a:solidFill>
                  <a:srgbClr val="1E1217">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4400" b="0" i="0" u="none" strike="noStrike" kern="1200" cap="none" spc="0" normalizeH="0" baseline="0" noProof="0">
              <a:ln>
                <a:noFill/>
              </a:ln>
              <a:solidFill>
                <a:srgbClr val="1E1217">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62845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3"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4"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5"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7" name="Group 16">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8"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9"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0" name="Straight Connector 19">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6" name="Group 25">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7"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8"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9" name="Straight Connector 2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WIC Approved Foods and Food Packages</a:t>
            </a:r>
          </a:p>
        </p:txBody>
      </p:sp>
      <p:sp>
        <p:nvSpPr>
          <p:cNvPr id="7" name="Slide Number Placeholder 6">
            <a:extLst>
              <a:ext uri="{FF2B5EF4-FFF2-40B4-BE49-F238E27FC236}">
                <a16:creationId xmlns:a16="http://schemas.microsoft.com/office/drawing/2014/main" id="{684BEB96-1288-49BF-99C2-89338251C7CB}"/>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8</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264172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a:bodyPr>
          <a:lstStyle/>
          <a:p>
            <a:r>
              <a:rPr lang="en-US" sz="4800"/>
              <a:t>Authorized WIC foods</a:t>
            </a:r>
          </a:p>
        </p:txBody>
      </p:sp>
      <p:sp>
        <p:nvSpPr>
          <p:cNvPr id="5" name="Content Placeholder 4"/>
          <p:cNvSpPr>
            <a:spLocks noGrp="1"/>
          </p:cNvSpPr>
          <p:nvPr>
            <p:ph idx="1"/>
          </p:nvPr>
        </p:nvSpPr>
        <p:spPr>
          <a:xfrm>
            <a:off x="382279" y="2121408"/>
            <a:ext cx="6743845" cy="4050792"/>
          </a:xfrm>
        </p:spPr>
        <p:txBody>
          <a:bodyPr>
            <a:normAutofit fontScale="92500" lnSpcReduction="10000"/>
          </a:bodyPr>
          <a:lstStyle/>
          <a:p>
            <a:pPr marL="566737" lvl="0" indent="-457200">
              <a:spcBef>
                <a:spcPct val="0"/>
              </a:spcBef>
              <a:spcAft>
                <a:spcPts val="0"/>
              </a:spcAft>
              <a:buClr>
                <a:prstClr val="white"/>
              </a:buClr>
              <a:buFont typeface="Arial" panose="020B0604020202020204" pitchFamily="34" charset="0"/>
              <a:buChar char="•"/>
              <a:defRPr/>
            </a:pPr>
            <a:r>
              <a:rPr lang="en-US" sz="1500"/>
              <a:t>Milk </a:t>
            </a:r>
          </a:p>
          <a:p>
            <a:pPr marL="566737" lvl="0" indent="-457200">
              <a:spcBef>
                <a:spcPct val="0"/>
              </a:spcBef>
              <a:spcAft>
                <a:spcPts val="0"/>
              </a:spcAft>
              <a:buClr>
                <a:prstClr val="white"/>
              </a:buClr>
              <a:buFont typeface="Arial" panose="020B0604020202020204" pitchFamily="34" charset="0"/>
              <a:buChar char="•"/>
              <a:defRPr/>
            </a:pPr>
            <a:r>
              <a:rPr lang="en-US" sz="1500"/>
              <a:t>Yogurt (whole milk, low-fat and non-fat)</a:t>
            </a:r>
          </a:p>
          <a:p>
            <a:pPr marL="566737" lvl="0" indent="-457200">
              <a:spcBef>
                <a:spcPct val="0"/>
              </a:spcBef>
              <a:spcAft>
                <a:spcPts val="0"/>
              </a:spcAft>
              <a:buClr>
                <a:prstClr val="white"/>
              </a:buClr>
              <a:buFont typeface="Arial" panose="020B0604020202020204" pitchFamily="34" charset="0"/>
              <a:buChar char="•"/>
              <a:defRPr/>
            </a:pPr>
            <a:r>
              <a:rPr lang="en-US" sz="1500"/>
              <a:t>Eggs </a:t>
            </a:r>
          </a:p>
          <a:p>
            <a:pPr marL="566737" lvl="0" indent="-457200">
              <a:spcBef>
                <a:spcPct val="0"/>
              </a:spcBef>
              <a:spcAft>
                <a:spcPts val="0"/>
              </a:spcAft>
              <a:buClr>
                <a:prstClr val="white"/>
              </a:buClr>
              <a:buFont typeface="Arial" panose="020B0604020202020204" pitchFamily="34" charset="0"/>
              <a:buChar char="•"/>
              <a:defRPr/>
            </a:pPr>
            <a:r>
              <a:rPr lang="en-US" sz="1500"/>
              <a:t>Cheese </a:t>
            </a:r>
          </a:p>
          <a:p>
            <a:pPr marL="566737" lvl="0" indent="-457200">
              <a:spcBef>
                <a:spcPct val="0"/>
              </a:spcBef>
              <a:spcAft>
                <a:spcPts val="0"/>
              </a:spcAft>
              <a:buClr>
                <a:prstClr val="white"/>
              </a:buClr>
              <a:buFont typeface="Arial" panose="020B0604020202020204" pitchFamily="34" charset="0"/>
              <a:buChar char="•"/>
              <a:defRPr/>
            </a:pPr>
            <a:r>
              <a:rPr lang="en-US" sz="1500"/>
              <a:t>Dry Beans, Peas and Lentils </a:t>
            </a:r>
          </a:p>
          <a:p>
            <a:pPr marL="566737" lvl="0" indent="-457200">
              <a:spcBef>
                <a:spcPct val="0"/>
              </a:spcBef>
              <a:spcAft>
                <a:spcPts val="0"/>
              </a:spcAft>
              <a:buClr>
                <a:prstClr val="white"/>
              </a:buClr>
              <a:buFont typeface="Arial" panose="020B0604020202020204" pitchFamily="34" charset="0"/>
              <a:buChar char="•"/>
              <a:defRPr/>
            </a:pPr>
            <a:r>
              <a:rPr lang="en-US" sz="1500"/>
              <a:t>Canned Beans</a:t>
            </a:r>
          </a:p>
          <a:p>
            <a:pPr marL="566737" lvl="0" indent="-457200">
              <a:spcBef>
                <a:spcPct val="0"/>
              </a:spcBef>
              <a:spcAft>
                <a:spcPts val="0"/>
              </a:spcAft>
              <a:buClr>
                <a:prstClr val="white"/>
              </a:buClr>
              <a:buFont typeface="Arial" panose="020B0604020202020204" pitchFamily="34" charset="0"/>
              <a:buChar char="•"/>
              <a:defRPr/>
            </a:pPr>
            <a:r>
              <a:rPr lang="en-US" sz="1500"/>
              <a:t>Peanut Butter</a:t>
            </a:r>
          </a:p>
          <a:p>
            <a:pPr marL="566737" lvl="0" indent="-457200">
              <a:spcBef>
                <a:spcPct val="0"/>
              </a:spcBef>
              <a:spcAft>
                <a:spcPts val="0"/>
              </a:spcAft>
              <a:buClr>
                <a:prstClr val="white"/>
              </a:buClr>
              <a:buFont typeface="Arial" panose="020B0604020202020204" pitchFamily="34" charset="0"/>
              <a:buChar char="•"/>
              <a:defRPr/>
            </a:pPr>
            <a:r>
              <a:rPr lang="en-US" sz="1500"/>
              <a:t>Iron-Fortified Cereal</a:t>
            </a:r>
          </a:p>
          <a:p>
            <a:pPr marL="566737" lvl="0" indent="-457200">
              <a:spcBef>
                <a:spcPct val="0"/>
              </a:spcBef>
              <a:spcAft>
                <a:spcPts val="0"/>
              </a:spcAft>
              <a:buClr>
                <a:prstClr val="white"/>
              </a:buClr>
              <a:buFont typeface="Arial" panose="020B0604020202020204" pitchFamily="34" charset="0"/>
              <a:buChar char="•"/>
              <a:defRPr/>
            </a:pPr>
            <a:r>
              <a:rPr lang="en-US" sz="1500"/>
              <a:t>100% Fruit and Vegetable Juices</a:t>
            </a:r>
          </a:p>
          <a:p>
            <a:pPr marL="566737" lvl="0" indent="-457200">
              <a:spcBef>
                <a:spcPct val="0"/>
              </a:spcBef>
              <a:spcAft>
                <a:spcPts val="0"/>
              </a:spcAft>
              <a:buClr>
                <a:prstClr val="white"/>
              </a:buClr>
              <a:buFont typeface="Arial" panose="020B0604020202020204" pitchFamily="34" charset="0"/>
              <a:buChar char="•"/>
              <a:defRPr/>
            </a:pPr>
            <a:r>
              <a:rPr lang="en-US" sz="1500"/>
              <a:t>Fresh, Frozen and Canned Fruits and Vegetables</a:t>
            </a:r>
          </a:p>
          <a:p>
            <a:pPr marL="566737" lvl="0" indent="-457200">
              <a:spcBef>
                <a:spcPct val="0"/>
              </a:spcBef>
              <a:spcAft>
                <a:spcPts val="0"/>
              </a:spcAft>
              <a:buClr>
                <a:prstClr val="white"/>
              </a:buClr>
              <a:buFont typeface="Arial" panose="020B0604020202020204" pitchFamily="34" charset="0"/>
              <a:buChar char="•"/>
              <a:defRPr/>
            </a:pPr>
            <a:r>
              <a:rPr lang="en-US" sz="1500"/>
              <a:t>Varieties of Canned Fish</a:t>
            </a:r>
          </a:p>
          <a:p>
            <a:pPr marL="566737" lvl="0" indent="-457200">
              <a:spcBef>
                <a:spcPct val="0"/>
              </a:spcBef>
              <a:spcAft>
                <a:spcPts val="0"/>
              </a:spcAft>
              <a:buClr>
                <a:prstClr val="white"/>
              </a:buClr>
              <a:buFont typeface="Arial" panose="020B0604020202020204" pitchFamily="34" charset="0"/>
              <a:buChar char="•"/>
              <a:defRPr/>
            </a:pPr>
            <a:r>
              <a:rPr lang="en-US" sz="1500"/>
              <a:t>Whole Grains choices including 100% whole-grain and whole wheat bread, brown rice, soft corn and whole wheat tortillas and whole wheat pasta</a:t>
            </a:r>
          </a:p>
          <a:p>
            <a:pPr marL="566737" lvl="0" indent="-457200">
              <a:spcBef>
                <a:spcPct val="0"/>
              </a:spcBef>
              <a:spcAft>
                <a:spcPts val="0"/>
              </a:spcAft>
              <a:buClr>
                <a:prstClr val="white"/>
              </a:buClr>
              <a:buFont typeface="Arial" panose="020B0604020202020204" pitchFamily="34" charset="0"/>
              <a:buChar char="•"/>
              <a:defRPr/>
            </a:pPr>
            <a:r>
              <a:rPr lang="en-US" sz="1500"/>
              <a:t>Tofu</a:t>
            </a:r>
          </a:p>
          <a:p>
            <a:pPr marL="566737" lvl="0" indent="-457200">
              <a:spcBef>
                <a:spcPct val="0"/>
              </a:spcBef>
              <a:spcAft>
                <a:spcPts val="0"/>
              </a:spcAft>
              <a:buClr>
                <a:prstClr val="white"/>
              </a:buClr>
              <a:buFont typeface="Arial" panose="020B0604020202020204" pitchFamily="34" charset="0"/>
              <a:buChar char="•"/>
              <a:defRPr/>
            </a:pPr>
            <a:r>
              <a:rPr lang="en-US" sz="1500"/>
              <a:t>Soy Beverages </a:t>
            </a:r>
          </a:p>
          <a:p>
            <a:pPr marL="566737" lvl="0" indent="-457200">
              <a:spcBef>
                <a:spcPct val="0"/>
              </a:spcBef>
              <a:spcAft>
                <a:spcPts val="0"/>
              </a:spcAft>
              <a:buClr>
                <a:prstClr val="white"/>
              </a:buClr>
              <a:buFont typeface="Arial" panose="020B0604020202020204" pitchFamily="34" charset="0"/>
              <a:buChar char="•"/>
              <a:defRPr/>
            </a:pPr>
            <a:r>
              <a:rPr lang="en-US" sz="1500"/>
              <a:t>Iron-Fortified Infant Formula</a:t>
            </a:r>
          </a:p>
          <a:p>
            <a:pPr marL="566737" lvl="0" indent="-457200">
              <a:spcBef>
                <a:spcPct val="0"/>
              </a:spcBef>
              <a:spcAft>
                <a:spcPts val="0"/>
              </a:spcAft>
              <a:buClr>
                <a:prstClr val="white"/>
              </a:buClr>
              <a:buFont typeface="Arial" panose="020B0604020202020204" pitchFamily="34" charset="0"/>
              <a:buChar char="•"/>
              <a:defRPr/>
            </a:pPr>
            <a:r>
              <a:rPr lang="en-US" sz="1500"/>
              <a:t>Infant Cereal</a:t>
            </a:r>
          </a:p>
          <a:p>
            <a:pPr marL="566737" lvl="0" indent="-457200">
              <a:spcBef>
                <a:spcPct val="0"/>
              </a:spcBef>
              <a:spcAft>
                <a:spcPts val="0"/>
              </a:spcAft>
              <a:buClr>
                <a:prstClr val="white"/>
              </a:buClr>
              <a:buFont typeface="Arial" panose="020B0604020202020204" pitchFamily="34" charset="0"/>
              <a:buChar char="•"/>
              <a:defRPr/>
            </a:pPr>
            <a:r>
              <a:rPr lang="en-US" sz="1500"/>
              <a:t>Jarred Baby Food Meats, Fruits and Vegetables</a:t>
            </a:r>
          </a:p>
          <a:p>
            <a:endParaRPr lang="en-US" sz="1500"/>
          </a:p>
        </p:txBody>
      </p:sp>
      <p:sp>
        <p:nvSpPr>
          <p:cNvPr id="7" name="Slide Number Placeholder 6">
            <a:extLst>
              <a:ext uri="{FF2B5EF4-FFF2-40B4-BE49-F238E27FC236}">
                <a16:creationId xmlns:a16="http://schemas.microsoft.com/office/drawing/2014/main" id="{684BEB96-1288-49BF-99C2-89338251C7C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srcRect l="11299" r="4469" b="-1"/>
          <a:stretch/>
        </p:blipFill>
        <p:spPr>
          <a:xfrm>
            <a:off x="8203460" y="640080"/>
            <a:ext cx="3369177" cy="5280471"/>
          </a:xfrm>
          <a:prstGeom prst="rect">
            <a:avLst/>
          </a:prstGeom>
        </p:spPr>
      </p:pic>
    </p:spTree>
    <p:extLst>
      <p:ext uri="{BB962C8B-B14F-4D97-AF65-F5344CB8AC3E}">
        <p14:creationId xmlns:p14="http://schemas.microsoft.com/office/powerpoint/2010/main" val="303870923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3503</Words>
  <Application>Microsoft Office PowerPoint</Application>
  <PresentationFormat>Widescreen</PresentationFormat>
  <Paragraphs>535</Paragraphs>
  <Slides>59</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59</vt:i4>
      </vt:variant>
    </vt:vector>
  </HeadingPairs>
  <TitlesOfParts>
    <vt:vector size="70" baseType="lpstr">
      <vt:lpstr>Arial</vt:lpstr>
      <vt:lpstr>Calibri</vt:lpstr>
      <vt:lpstr>Century Schoolbook</vt:lpstr>
      <vt:lpstr>Corbel</vt:lpstr>
      <vt:lpstr>DIN Pro</vt:lpstr>
      <vt:lpstr>Rockwell</vt:lpstr>
      <vt:lpstr>Rockwell Condensed</vt:lpstr>
      <vt:lpstr>Wingdings</vt:lpstr>
      <vt:lpstr>Wingdings 3</vt:lpstr>
      <vt:lpstr>Feathered</vt:lpstr>
      <vt:lpstr>1_Feathered</vt:lpstr>
      <vt:lpstr>PowerPoint Presentation</vt:lpstr>
      <vt:lpstr>Course outline</vt:lpstr>
      <vt:lpstr>What is WIC and why is WIC Important?</vt:lpstr>
      <vt:lpstr>What is WIC?</vt:lpstr>
      <vt:lpstr>Why is WIC Important?</vt:lpstr>
      <vt:lpstr>Why are WIC Vendors Important?</vt:lpstr>
      <vt:lpstr>Public Charge Rule.  What is it? </vt:lpstr>
      <vt:lpstr>WIC Approved Foods and Food Packages</vt:lpstr>
      <vt:lpstr>Authorized WIC foods</vt:lpstr>
      <vt:lpstr>Unauthorized Foods   </vt:lpstr>
      <vt:lpstr>Least Expensive Brand Requirement </vt:lpstr>
      <vt:lpstr>Milk</vt:lpstr>
      <vt:lpstr>Milk Options</vt:lpstr>
      <vt:lpstr>New Foods in 2020</vt:lpstr>
      <vt:lpstr>Yogurt </vt:lpstr>
      <vt:lpstr>New Yogurt Options</vt:lpstr>
      <vt:lpstr>New Cheese Options</vt:lpstr>
      <vt:lpstr>New Cereal Options</vt:lpstr>
      <vt:lpstr>New Juice Options </vt:lpstr>
      <vt:lpstr>New Canned Fish Options</vt:lpstr>
      <vt:lpstr>The Legume Benefit.  What Does it Mean? Dry Beans, Peas, Lentils, Canned Beans and Peanut Butter</vt:lpstr>
      <vt:lpstr>WIC Tailors Food Packages to Participants</vt:lpstr>
      <vt:lpstr>WIC Tailors Food Packages to Participants</vt:lpstr>
      <vt:lpstr>WIC Tailors Food Packages to Participants</vt:lpstr>
      <vt:lpstr>WIC Tailors Food Packages to Participants</vt:lpstr>
      <vt:lpstr>WIC Tailors Food Packages to Participants</vt:lpstr>
      <vt:lpstr>WIC Tailors Food Packages to Participants</vt:lpstr>
      <vt:lpstr>WIC Shopping, Transactions, UPC Submissions and the Claims Procedure</vt:lpstr>
      <vt:lpstr>WIC Shopping</vt:lpstr>
      <vt:lpstr>WICShopper App</vt:lpstr>
      <vt:lpstr>Transaction Procedure for Processing eWIC</vt:lpstr>
      <vt:lpstr>Transaction Procedure (continued)</vt:lpstr>
      <vt:lpstr>Scanning Issues</vt:lpstr>
      <vt:lpstr>Balancing</vt:lpstr>
      <vt:lpstr>Claim Adjustment-Integrated Stores</vt:lpstr>
      <vt:lpstr>Claim Adjustment-Stand Beside Terminals</vt:lpstr>
      <vt:lpstr>Vendor Rights and Responsibilities</vt:lpstr>
      <vt:lpstr>Vendor Rights and Responsibilities</vt:lpstr>
      <vt:lpstr>Courtesy</vt:lpstr>
      <vt:lpstr>Restrictions on Vendor Incentive Items</vt:lpstr>
      <vt:lpstr>Minimum Stocking Requirement (MSR)</vt:lpstr>
      <vt:lpstr>Infant Formula</vt:lpstr>
      <vt:lpstr>Infant Formula Suppliers</vt:lpstr>
      <vt:lpstr>Sanctions</vt:lpstr>
      <vt:lpstr>Routine Monitor Overview</vt:lpstr>
      <vt:lpstr>Complaints</vt:lpstr>
      <vt:lpstr>Complaints</vt:lpstr>
      <vt:lpstr>Filing complaints</vt:lpstr>
      <vt:lpstr>Vendor Tools and References</vt:lpstr>
      <vt:lpstr>New Website is Live! </vt:lpstr>
      <vt:lpstr>UPC’s and Vendors</vt:lpstr>
      <vt:lpstr>Submitting a UPC Request</vt:lpstr>
      <vt:lpstr>UPC Reminders</vt:lpstr>
      <vt:lpstr>WIC Approved Shelf Tags</vt:lpstr>
      <vt:lpstr>Important Reminders</vt:lpstr>
      <vt:lpstr>Exciting Updates for 2021 </vt:lpstr>
      <vt:lpstr>Questions?</vt:lpstr>
      <vt:lpstr>THANK YOU!</vt:lpstr>
      <vt:lpstr>Questions? Comments?  We’d love to hear from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Gimenez</dc:creator>
  <cp:lastModifiedBy>Kirsten K. Hevener</cp:lastModifiedBy>
  <cp:revision>8</cp:revision>
  <dcterms:created xsi:type="dcterms:W3CDTF">2020-10-20T18:47:38Z</dcterms:created>
  <dcterms:modified xsi:type="dcterms:W3CDTF">2020-11-06T23:02:20Z</dcterms:modified>
</cp:coreProperties>
</file>