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16_2CF701F6.xml" ContentType="application/vnd.ms-powerpoint.comment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98" r:id="rId2"/>
    <p:sldId id="278" r:id="rId3"/>
    <p:sldId id="259" r:id="rId4"/>
    <p:sldId id="299" r:id="rId5"/>
    <p:sldId id="300" r:id="rId6"/>
    <p:sldId id="301" r:id="rId7"/>
    <p:sldId id="407" r:id="rId8"/>
    <p:sldId id="399" r:id="rId9"/>
    <p:sldId id="409" r:id="rId10"/>
    <p:sldId id="304" r:id="rId11"/>
    <p:sldId id="305" r:id="rId12"/>
    <p:sldId id="389" r:id="rId13"/>
    <p:sldId id="408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7" r:id="rId22"/>
    <p:sldId id="418" r:id="rId23"/>
    <p:sldId id="29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E33B1D-D910-AFD6-F067-61C91E02176B}" name="Rachel Koscielecki" initials="RK" userId="S::rkoscielecki@health.nv.gov::11d85358-5eb7-4610-ba19-9948a25664bb" providerId="AD"/>
  <p188:author id="{D23B3C23-6251-A7C2-AA1B-D8C2FFD9BC3A}" name="Caitlin Taitt" initials="CT" userId="S::c.taitt@health.nv.gov::5bb554c0-422b-408f-a7f7-34d40ed78c9b" providerId="AD"/>
  <p188:author id="{23D77334-8BC6-804A-7B41-1FA82C66DF43}" name="Blanca Ayala" initials="BA" userId="S::blancaayala@health.nv.gov::24377d45-929b-4828-b098-69c438239927" providerId="AD"/>
  <p188:author id="{BDF36541-8672-F23F-2221-34E3659AB18C}" name="Vania Cesmas" initials="VC" userId="S::vcesmas@health.nv.gov::c2864b1d-3ee2-4491-8257-49d56356a0ff" providerId="AD"/>
  <p188:author id="{66DDF163-632B-BE86-55DD-05A180E943FF}" name="Evelyn L. Dryer" initials="ELD" userId="S::edryer@health.nv.gov::db3df14d-cfa9-41c4-8308-f49295a82a5f" providerId="AD"/>
  <p188:author id="{8A218AC4-91C7-6F8A-9999-4A61226A0EED}" name="David Ramirez" initials="DR" userId="S::dramirez@health.nv.gov::c76bda3b-b2d7-41f0-a4dc-9717c7fec2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ia Cesmas" userId="c2864b1d-3ee2-4491-8257-49d56356a0ff" providerId="ADAL" clId="{E9AA34E9-36E6-4441-9ADE-059904BA57F4}"/>
    <pc:docChg chg="modSld">
      <pc:chgData name="Vania Cesmas" userId="c2864b1d-3ee2-4491-8257-49d56356a0ff" providerId="ADAL" clId="{E9AA34E9-36E6-4441-9ADE-059904BA57F4}" dt="2026-09-17T19:26:23.492" v="2" actId="113"/>
      <pc:docMkLst>
        <pc:docMk/>
      </pc:docMkLst>
      <pc:sldChg chg="modSp mod">
        <pc:chgData name="Vania Cesmas" userId="c2864b1d-3ee2-4491-8257-49d56356a0ff" providerId="ADAL" clId="{E9AA34E9-36E6-4441-9ADE-059904BA57F4}" dt="2026-09-17T19:26:23.492" v="2" actId="113"/>
        <pc:sldMkLst>
          <pc:docMk/>
          <pc:sldMk cId="3359790969" sldId="259"/>
        </pc:sldMkLst>
        <pc:spChg chg="mod">
          <ac:chgData name="Vania Cesmas" userId="c2864b1d-3ee2-4491-8257-49d56356a0ff" providerId="ADAL" clId="{E9AA34E9-36E6-4441-9ADE-059904BA57F4}" dt="2026-09-17T19:26:23.492" v="2" actId="113"/>
          <ac:spMkLst>
            <pc:docMk/>
            <pc:sldMk cId="3359790969" sldId="259"/>
            <ac:spMk id="2" creationId="{4F184CCA-F1AF-DF33-5DD4-DB73FC92C314}"/>
          </ac:spMkLst>
        </pc:spChg>
      </pc:sldChg>
    </pc:docChg>
  </pc:docChgLst>
</pc:chgInfo>
</file>

<file path=ppt/comments/modernComment_116_2CF701F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6174489-4E93-4336-962E-6762E20E7D03}" authorId="{8A218AC4-91C7-6F8A-9999-4A61226A0EED}" created="2026-08-21T21:38:48.573">
    <pc:sldMkLst xmlns:pc="http://schemas.microsoft.com/office/powerpoint/2013/main/command">
      <pc:docMk/>
      <pc:sldMk cId="754385398" sldId="278"/>
    </pc:sldMkLst>
    <p188:replyLst>
      <p188:reply id="{4E33497D-5345-4FD1-B6CF-DDBD0F750B72}" authorId="{66DDF163-632B-BE86-55DD-05A180E943FF}" created="2026-08-21T22:51:22.435">
        <p188:txBody>
          <a:bodyPr/>
          <a:lstStyle/>
          <a:p>
            <a:r>
              <a:rPr lang="en-US"/>
              <a:t>It's just the way it saves on One Drive.  The copy I have doesn't have that issue</a:t>
            </a:r>
          </a:p>
        </p188:txBody>
      </p188:reply>
      <p188:reply id="{24B9270A-F932-4896-B558-6D8958E6F222}" authorId="{BDF36541-8672-F23F-2221-34E3659AB18C}" created="2026-08-26T18:28:56.283">
        <p188:txBody>
          <a:bodyPr/>
          <a:lstStyle/>
          <a:p>
            <a:r>
              <a:rPr lang="en-US"/>
              <a:t>Many Slide Titles are out of place or of different sizes. Not sure if it's the same issue as above. </a:t>
            </a:r>
          </a:p>
        </p188:txBody>
      </p188:reply>
      <p188:reply id="{8A3BEAC7-5FCE-48C0-89DD-F235D1BD6502}" authorId="{66DDF163-632B-BE86-55DD-05A180E943FF}" created="2026-08-26T18:34:19.846">
        <p188:txBody>
          <a:bodyPr/>
          <a:lstStyle/>
          <a:p>
            <a:r>
              <a:rPr lang="en-US"/>
              <a:t>t is  I don't know why it does weird stuff when it saves to one drive.</a:t>
            </a:r>
          </a:p>
        </p188:txBody>
      </p188:reply>
    </p188:replyLst>
    <p188:txBody>
      <a:bodyPr/>
      <a:lstStyle/>
      <a:p>
        <a:r>
          <a:rPr lang="en-US"/>
          <a:t>Mission, Vision, Purpose are out of alignment but might not be able to fix this slide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5913B8-1B98-4469-BEED-14CF082215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CF2BD-2FE5-43B2-8085-C6CDE78164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780483-F0DF-47DD-A444-98555015B4F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B3A712-87AC-4712-AD13-AFB566AEDF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1705E3-5AC5-415F-AF52-DCBBFF8D8A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0F2A0-6ED4-4CBA-A889-76A2E3908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076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9FC7E-4E06-43DB-B428-FC3C1D17C6D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B4746-A893-4459-8BB2-1D7DFF5C7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09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B4746-A893-4459-8BB2-1D7DFF5C77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90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B4746-A893-4459-8BB2-1D7DFF5C77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94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Instructions for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vada Division of Public and Behavioral Health Logo">
            <a:extLst>
              <a:ext uri="{FF2B5EF4-FFF2-40B4-BE49-F238E27FC236}">
                <a16:creationId xmlns:a16="http://schemas.microsoft.com/office/drawing/2014/main" id="{7712C514-1744-40C3-8B9D-E30A4DEF09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1F4AC8-DB9B-4F23-9D00-D230926ECBD7}"/>
              </a:ext>
            </a:extLst>
          </p:cNvPr>
          <p:cNvSpPr/>
          <p:nvPr userDrawn="1"/>
        </p:nvSpPr>
        <p:spPr>
          <a:xfrm>
            <a:off x="791039" y="1060949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E5331C-E763-4827-9409-A6C2DB98B936}"/>
              </a:ext>
            </a:extLst>
          </p:cNvPr>
          <p:cNvSpPr txBox="1"/>
          <p:nvPr userDrawn="1"/>
        </p:nvSpPr>
        <p:spPr>
          <a:xfrm>
            <a:off x="671513" y="1060949"/>
            <a:ext cx="9254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spc="200" baseline="0">
                <a:solidFill>
                  <a:schemeClr val="accent1"/>
                </a:solidFill>
                <a:latin typeface="+mj-lt"/>
              </a:rPr>
              <a:t>POWERPOINT INSTRUCTIONS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F5E7B3-849A-43DB-BDF1-36A96C6CC97F}"/>
              </a:ext>
            </a:extLst>
          </p:cNvPr>
          <p:cNvSpPr txBox="1"/>
          <p:nvPr userDrawn="1"/>
        </p:nvSpPr>
        <p:spPr>
          <a:xfrm>
            <a:off x="671513" y="2343299"/>
            <a:ext cx="1004941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>
                <a:latin typeface="Montserrat Medium" pitchFamily="2" charset="0"/>
              </a:rPr>
              <a:t>Please use built-in fonts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>
                <a:latin typeface="+mj-lt"/>
              </a:rPr>
              <a:t>TITLE FONT—</a:t>
            </a:r>
            <a:r>
              <a:rPr lang="en-US" sz="2200" err="1">
                <a:latin typeface="+mj-lt"/>
              </a:rPr>
              <a:t>Univers</a:t>
            </a:r>
            <a:r>
              <a:rPr lang="en-US" sz="2200">
                <a:latin typeface="+mj-lt"/>
              </a:rPr>
              <a:t> LT Standard 59 Ultra Condensed in ALL CAPS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>
                <a:latin typeface="Montserrat Medium" pitchFamily="2" charset="0"/>
              </a:rPr>
              <a:t>BODY FONT—Montserrat Medium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>
                <a:latin typeface="Montserrat Medium" pitchFamily="2" charset="0"/>
              </a:rPr>
              <a:t>If the appropriate font does not appear in the “fonts” drop down, try typing it into the drop down box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>
                <a:latin typeface="Montserrat Medium" pitchFamily="2" charset="0"/>
              </a:rPr>
              <a:t>To make body text bold, change the desired text to Montserrat, then click “B” in the font section of the banner or type “</a:t>
            </a:r>
            <a:r>
              <a:rPr lang="en-US" sz="1400" err="1">
                <a:latin typeface="Montserrat Medium" pitchFamily="2" charset="0"/>
              </a:rPr>
              <a:t>Ctrl+B</a:t>
            </a:r>
            <a:r>
              <a:rPr lang="en-US" sz="1400">
                <a:latin typeface="Montserrat Medium" pitchFamily="2" charset="0"/>
              </a:rPr>
              <a:t>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800">
              <a:latin typeface="Montserrat Medium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>
                <a:latin typeface="Montserrat Medium" pitchFamily="2" charset="0"/>
              </a:rPr>
              <a:t>COLORS—Use theme colors available in the top row of the color palette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Montserrat Medium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>
                <a:latin typeface="Montserrat Medium" pitchFamily="2" charset="0"/>
              </a:rPr>
              <a:t>To add slides, click on “New Slide” in the top banner, and then choose the desired layout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600">
              <a:latin typeface="Montserrat Medium" pitchFamily="2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>
                <a:latin typeface="Montserrat Medium" pitchFamily="2" charset="0"/>
              </a:rPr>
              <a:t>The following pre-formatted slides are available and should be used: title, “About DPBH,” agenda, questions, contact information, acronyms, final slide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600">
              <a:latin typeface="Montserrat Medium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>
                <a:solidFill>
                  <a:schemeClr val="accent1"/>
                </a:solidFill>
                <a:latin typeface="Montserrat Medium" pitchFamily="2" charset="0"/>
              </a:rPr>
              <a:t>*Please delete this slide before finalizing your presentation.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>
              <a:latin typeface="Montserrat Medium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800">
              <a:latin typeface="Montserrat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96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5B9878-BB41-4F22-8AC1-758E1EAC19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954"/>
            <a:ext cx="12199031" cy="686195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9DAE54-362B-4798-A1E5-DDA4EE3130E2}"/>
              </a:ext>
            </a:extLst>
          </p:cNvPr>
          <p:cNvSpPr/>
          <p:nvPr userDrawn="1"/>
        </p:nvSpPr>
        <p:spPr>
          <a:xfrm>
            <a:off x="995363" y="3099725"/>
            <a:ext cx="4309241" cy="1051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A0465E-FEBB-468C-BF00-13BA9D6738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95363" y="2198540"/>
            <a:ext cx="6605503" cy="1074246"/>
          </a:xfrm>
        </p:spPr>
        <p:txBody>
          <a:bodyPr anchor="b">
            <a:noAutofit/>
          </a:bodyPr>
          <a:lstStyle>
            <a:lvl1pPr algn="l">
              <a:defRPr sz="7200" spc="2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D6393C4-7143-4CE4-8A25-C544F72108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5279" y="4274004"/>
            <a:ext cx="3355975" cy="36409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E76C3-81A0-41C4-964A-C7FAA571E8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5279" y="3510701"/>
            <a:ext cx="6605587" cy="595313"/>
          </a:xfrm>
        </p:spPr>
        <p:txBody>
          <a:bodyPr>
            <a:normAutofit/>
          </a:bodyPr>
          <a:lstStyle>
            <a:lvl1pPr marL="0" indent="0">
              <a:spcBef>
                <a:spcPts val="400"/>
              </a:spcBef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Presenter’s Name, Title</a:t>
            </a:r>
          </a:p>
        </p:txBody>
      </p:sp>
    </p:spTree>
    <p:extLst>
      <p:ext uri="{BB962C8B-B14F-4D97-AF65-F5344CB8AC3E}">
        <p14:creationId xmlns:p14="http://schemas.microsoft.com/office/powerpoint/2010/main" val="1093429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DPB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vada Division of Public and Behavioral Health Logo">
            <a:extLst>
              <a:ext uri="{FF2B5EF4-FFF2-40B4-BE49-F238E27FC236}">
                <a16:creationId xmlns:a16="http://schemas.microsoft.com/office/drawing/2014/main" id="{792A3ECF-6E63-41B7-977F-58C4F0C8ED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626"/>
            <a:ext cx="12192000" cy="686462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5568" y="6377288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7A3285ED-5E85-4370-8300-20A91DEF36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7" y="1429477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EF8E4E-9E4C-4B52-932A-6F29436FE6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3729" y="6159132"/>
            <a:ext cx="2095500" cy="4476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10A36A-170F-4CCA-988B-2BD70A494EFB}"/>
              </a:ext>
            </a:extLst>
          </p:cNvPr>
          <p:cNvSpPr txBox="1"/>
          <p:nvPr userDrawn="1"/>
        </p:nvSpPr>
        <p:spPr>
          <a:xfrm>
            <a:off x="858728" y="2827498"/>
            <a:ext cx="19890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000" kern="120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MISSION</a:t>
            </a:r>
            <a:endParaRPr lang="en-US" sz="50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D853C6-344D-4656-ADA2-ECB37FCF8EB5}"/>
              </a:ext>
            </a:extLst>
          </p:cNvPr>
          <p:cNvSpPr txBox="1"/>
          <p:nvPr userDrawn="1"/>
        </p:nvSpPr>
        <p:spPr>
          <a:xfrm>
            <a:off x="3032916" y="2903852"/>
            <a:ext cx="82025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>
                <a:solidFill>
                  <a:schemeClr val="tx1"/>
                </a:solidFill>
                <a:latin typeface="Montserrat Medium" pitchFamily="2" charset="0"/>
              </a:rPr>
              <a:t>To protect, promote, and improve the physical and behavioral health and safety of all people in Nevada, equitably and regardless of circumstances, so they can live their safest, longest, healthiest, and happiest life.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E61A21-F09F-4A27-87D0-F96BAE248A1F}"/>
              </a:ext>
            </a:extLst>
          </p:cNvPr>
          <p:cNvSpPr txBox="1"/>
          <p:nvPr userDrawn="1"/>
        </p:nvSpPr>
        <p:spPr>
          <a:xfrm>
            <a:off x="858728" y="3804116"/>
            <a:ext cx="20955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000" kern="120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VISION</a:t>
            </a:r>
            <a:endParaRPr lang="en-US" sz="50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C8C3F8-02AA-4DCE-8447-A7F1BFC43FE7}"/>
              </a:ext>
            </a:extLst>
          </p:cNvPr>
          <p:cNvSpPr txBox="1"/>
          <p:nvPr userDrawn="1"/>
        </p:nvSpPr>
        <p:spPr>
          <a:xfrm>
            <a:off x="848218" y="4780734"/>
            <a:ext cx="20955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000" kern="1200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PURPOSE</a:t>
            </a:r>
            <a:endParaRPr lang="en-US" sz="500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49A56E-94B7-4D48-AB4D-939B7F318D1C}"/>
              </a:ext>
            </a:extLst>
          </p:cNvPr>
          <p:cNvSpPr txBox="1"/>
          <p:nvPr userDrawn="1"/>
        </p:nvSpPr>
        <p:spPr>
          <a:xfrm>
            <a:off x="838200" y="1386649"/>
            <a:ext cx="7223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spc="200" baseline="0">
                <a:solidFill>
                  <a:schemeClr val="accent1"/>
                </a:solidFill>
                <a:latin typeface="+mj-lt"/>
              </a:rPr>
              <a:t>ABOUT DPBH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48ECB31-EBF2-4DC0-B1E2-5F634EDD16E7}"/>
              </a:ext>
            </a:extLst>
          </p:cNvPr>
          <p:cNvSpPr txBox="1"/>
          <p:nvPr userDrawn="1"/>
        </p:nvSpPr>
        <p:spPr>
          <a:xfrm>
            <a:off x="3032916" y="3960548"/>
            <a:ext cx="8106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>
                <a:solidFill>
                  <a:schemeClr val="tx1"/>
                </a:solidFill>
                <a:latin typeface="Montserrat Medium" pitchFamily="2" charset="0"/>
              </a:rPr>
              <a:t>A Nevada where preventable health and safety issues no longer impact the opportunity for all people to live life in the best possible health.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C54397D-C3E2-4DFE-B2DF-1C30E6460CEC}"/>
              </a:ext>
            </a:extLst>
          </p:cNvPr>
          <p:cNvSpPr txBox="1"/>
          <p:nvPr userDrawn="1"/>
        </p:nvSpPr>
        <p:spPr>
          <a:xfrm>
            <a:off x="3032916" y="5045348"/>
            <a:ext cx="8515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>
                <a:solidFill>
                  <a:schemeClr val="tx1"/>
                </a:solidFill>
                <a:latin typeface="Montserrat Medium" pitchFamily="2" charset="0"/>
              </a:rPr>
              <a:t>To make everyone’s life healthier, happier, longer, and safer.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6A60EA-9B99-447D-A738-743B4DEE4F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78854"/>
          <a:stretch/>
        </p:blipFill>
        <p:spPr>
          <a:xfrm>
            <a:off x="9610308" y="4647777"/>
            <a:ext cx="1113720" cy="14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4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9538D3-5830-4A97-84FE-E4343588C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3468-15E4-47DE-A503-1CBA4EC8A0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565629"/>
            <a:ext cx="10515600" cy="3490640"/>
          </a:xfrm>
        </p:spPr>
        <p:txBody>
          <a:bodyPr/>
          <a:lstStyle>
            <a:lvl1pPr marL="457200" indent="-457200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Agenda item 1</a:t>
            </a:r>
          </a:p>
          <a:p>
            <a:pPr lvl="0"/>
            <a:r>
              <a:rPr lang="en-US"/>
              <a:t>Agenda item 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8" y="1235177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9A5209-B0A0-4DAC-9C79-30839BB0C969}"/>
              </a:ext>
            </a:extLst>
          </p:cNvPr>
          <p:cNvSpPr txBox="1"/>
          <p:nvPr userDrawn="1"/>
        </p:nvSpPr>
        <p:spPr>
          <a:xfrm>
            <a:off x="838200" y="1235177"/>
            <a:ext cx="7212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spc="200" baseline="0">
                <a:solidFill>
                  <a:schemeClr val="accent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363458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-Yellow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evada Division of Public and Behavioral Health Logo">
            <a:extLst>
              <a:ext uri="{FF2B5EF4-FFF2-40B4-BE49-F238E27FC236}">
                <a16:creationId xmlns:a16="http://schemas.microsoft.com/office/drawing/2014/main" id="{02882ADE-1263-4632-B7C5-BB988C15CF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4495D2-8A71-460C-AE0C-5DE0957C6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8709" y="2048420"/>
            <a:ext cx="6730896" cy="1129755"/>
          </a:xfrm>
        </p:spPr>
        <p:txBody>
          <a:bodyPr>
            <a:normAutofit/>
          </a:bodyPr>
          <a:lstStyle>
            <a:lvl1pPr>
              <a:defRPr sz="7200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8" y="2017374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6A6794D-B1BE-4D7B-8790-2964EF4F02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9313" y="3349625"/>
            <a:ext cx="10504487" cy="2754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60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--Blue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9538D3-5830-4A97-84FE-E4343588C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3468-15E4-47DE-A503-1CBA4EC8A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77337"/>
            <a:ext cx="10515600" cy="267893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495D2-8A71-460C-AE0C-5DE0957C6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8710" y="2048420"/>
            <a:ext cx="7212724" cy="1129755"/>
          </a:xfrm>
        </p:spPr>
        <p:txBody>
          <a:bodyPr>
            <a:normAutofit/>
          </a:bodyPr>
          <a:lstStyle>
            <a:lvl1pPr>
              <a:defRPr sz="7200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8" y="2017374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77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vada Division of Public and Behavioral Health Logo">
            <a:extLst>
              <a:ext uri="{FF2B5EF4-FFF2-40B4-BE49-F238E27FC236}">
                <a16:creationId xmlns:a16="http://schemas.microsoft.com/office/drawing/2014/main" id="{7712C514-1744-40C3-8B9D-E30A4DEF09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AF024F-C7E0-4D06-BF6D-4891999865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2947" y="552411"/>
            <a:ext cx="6752422" cy="1325563"/>
          </a:xfrm>
        </p:spPr>
        <p:txBody>
          <a:bodyPr/>
          <a:lstStyle>
            <a:lvl1pPr>
              <a:defRPr spc="200" baseline="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FF10F-437D-41F7-83FA-9C68337BFB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3285ED-5E85-4370-8300-20A91DEF36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1F4AC8-DB9B-4F23-9D00-D230926ECBD7}"/>
              </a:ext>
            </a:extLst>
          </p:cNvPr>
          <p:cNvSpPr/>
          <p:nvPr userDrawn="1"/>
        </p:nvSpPr>
        <p:spPr>
          <a:xfrm>
            <a:off x="779008" y="645629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CA7B1B-E228-4D49-B0E8-0155A5A133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3100" y="2117725"/>
            <a:ext cx="10552113" cy="3922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7000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79A3652-F50E-45DD-BFEF-E740FBBBE3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3468-15E4-47DE-A503-1CBA4EC8A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77337"/>
            <a:ext cx="5047593" cy="2678931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rgbClr val="595959"/>
                </a:solidFill>
              </a:defRPr>
            </a:lvl2pPr>
            <a:lvl3pPr>
              <a:defRPr>
                <a:solidFill>
                  <a:srgbClr val="595959"/>
                </a:solidFill>
              </a:defRPr>
            </a:lvl3pPr>
            <a:lvl4pPr>
              <a:defRPr>
                <a:solidFill>
                  <a:srgbClr val="595959"/>
                </a:solidFill>
              </a:defRPr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495D2-8A71-460C-AE0C-5DE0957C6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8710" y="2048420"/>
            <a:ext cx="5047593" cy="1129755"/>
          </a:xfrm>
        </p:spPr>
        <p:txBody>
          <a:bodyPr>
            <a:normAutofit/>
          </a:bodyPr>
          <a:lstStyle>
            <a:lvl1pPr>
              <a:defRPr sz="7200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3285ED-5E85-4370-8300-20A91DEF36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8" y="2017374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8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, Content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F5345D8-06EF-4EF0-9BC0-00C736CB43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3468-15E4-47DE-A503-1CBA4EC8A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4363" y="3387848"/>
            <a:ext cx="5169775" cy="2678931"/>
          </a:xfrm>
        </p:spPr>
        <p:txBody>
          <a:bodyPr/>
          <a:lstStyle>
            <a:lvl1pPr>
              <a:defRPr>
                <a:solidFill>
                  <a:srgbClr val="595959"/>
                </a:solidFill>
              </a:defRPr>
            </a:lvl1pPr>
            <a:lvl2pPr>
              <a:defRPr>
                <a:solidFill>
                  <a:srgbClr val="595959"/>
                </a:solidFill>
              </a:defRPr>
            </a:lvl2pPr>
            <a:lvl3pPr>
              <a:defRPr>
                <a:solidFill>
                  <a:srgbClr val="595959"/>
                </a:solidFill>
              </a:defRPr>
            </a:lvl3pPr>
            <a:lvl4pPr>
              <a:defRPr>
                <a:solidFill>
                  <a:srgbClr val="595959"/>
                </a:solidFill>
              </a:defRPr>
            </a:lvl4pPr>
            <a:lvl5pPr>
              <a:defRPr>
                <a:solidFill>
                  <a:srgbClr val="59595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495D2-8A71-460C-AE0C-5DE0957C6E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4873" y="2058931"/>
            <a:ext cx="5169775" cy="1129755"/>
          </a:xfrm>
        </p:spPr>
        <p:txBody>
          <a:bodyPr>
            <a:normAutofit/>
          </a:bodyPr>
          <a:lstStyle>
            <a:lvl1pPr>
              <a:defRPr sz="7200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6751581" y="2027885"/>
            <a:ext cx="333384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37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D0089B-04CE-4B02-A648-EA00E54CAA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27" r="-3328"/>
          <a:stretch/>
        </p:blipFill>
        <p:spPr>
          <a:xfrm>
            <a:off x="0" y="0"/>
            <a:ext cx="12611510" cy="6858000"/>
          </a:xfrm>
          <a:prstGeom prst="rect">
            <a:avLst/>
          </a:prstGeom>
        </p:spPr>
      </p:pic>
      <p:pic>
        <p:nvPicPr>
          <p:cNvPr id="8" name="Picture 7" descr="Image of a rural Nevada mountain range.">
            <a:extLst>
              <a:ext uri="{FF2B5EF4-FFF2-40B4-BE49-F238E27FC236}">
                <a16:creationId xmlns:a16="http://schemas.microsoft.com/office/drawing/2014/main" id="{802CF646-7A28-481E-9652-9600FBF32F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490097"/>
            <a:ext cx="12192000" cy="4367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2EC631-D134-4FC6-A5E4-47145DBDC3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8525" y="3326578"/>
            <a:ext cx="5264150" cy="1133475"/>
          </a:xfrm>
        </p:spPr>
        <p:txBody>
          <a:bodyPr anchor="b"/>
          <a:lstStyle>
            <a:lvl1pPr>
              <a:defRPr sz="6000" spc="2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DIVIDER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4DB86A-91B1-4513-B08F-072C04B3BEC8}"/>
              </a:ext>
            </a:extLst>
          </p:cNvPr>
          <p:cNvSpPr/>
          <p:nvPr userDrawn="1"/>
        </p:nvSpPr>
        <p:spPr>
          <a:xfrm>
            <a:off x="6052750" y="4318120"/>
            <a:ext cx="2557850" cy="10510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DD857-C4EF-49F7-97A8-7678011A2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3285ED-5E85-4370-8300-20A91DEF364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Nevada Division of Public and Behavioral Health Logo">
            <a:extLst>
              <a:ext uri="{FF2B5EF4-FFF2-40B4-BE49-F238E27FC236}">
                <a16:creationId xmlns:a16="http://schemas.microsoft.com/office/drawing/2014/main" id="{D4BD1A4A-9A6F-4950-ABB0-E673F99AA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86460" y="5592246"/>
            <a:ext cx="3939171" cy="112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0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--Yellow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evada Division of Public and Behavioral Health Logo">
            <a:extLst>
              <a:ext uri="{FF2B5EF4-FFF2-40B4-BE49-F238E27FC236}">
                <a16:creationId xmlns:a16="http://schemas.microsoft.com/office/drawing/2014/main" id="{872E715C-2AAD-4A08-859E-23941C033B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890589-F651-4D03-BDD7-75297E90DA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74007"/>
            <a:ext cx="7023538" cy="1325563"/>
          </a:xfrm>
        </p:spPr>
        <p:txBody>
          <a:bodyPr/>
          <a:lstStyle>
            <a:lvl1pPr>
              <a:defRPr spc="200" baseline="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F3DE8-109F-47EB-8D58-4D8E07841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5813"/>
            <a:ext cx="5181600" cy="4121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6A07D-4E2D-487D-93E9-3A47AF9C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5813"/>
            <a:ext cx="5181600" cy="4121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88ECF-F40E-455C-AADC-0AB987789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BCCCE2-0D87-424E-B4FA-C13BE7E3FF40}"/>
              </a:ext>
            </a:extLst>
          </p:cNvPr>
          <p:cNvSpPr/>
          <p:nvPr userDrawn="1"/>
        </p:nvSpPr>
        <p:spPr>
          <a:xfrm>
            <a:off x="956531" y="1564347"/>
            <a:ext cx="4309241" cy="105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15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--Blue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289B308-450B-4A83-859E-76FB2904C3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890589-F651-4D03-BDD7-75297E90DA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74007"/>
            <a:ext cx="7170683" cy="1325563"/>
          </a:xfrm>
        </p:spPr>
        <p:txBody>
          <a:bodyPr/>
          <a:lstStyle>
            <a:lvl1pPr>
              <a:defRPr spc="200" baseline="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F3DE8-109F-47EB-8D58-4D8E07841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5813"/>
            <a:ext cx="5181600" cy="4121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76A07D-4E2D-487D-93E9-3A47AF9C3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5813"/>
            <a:ext cx="5181600" cy="4121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88ECF-F40E-455C-AADC-0AB987789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BCCCE2-0D87-424E-B4FA-C13BE7E3FF40}"/>
              </a:ext>
            </a:extLst>
          </p:cNvPr>
          <p:cNvSpPr/>
          <p:nvPr userDrawn="1"/>
        </p:nvSpPr>
        <p:spPr>
          <a:xfrm>
            <a:off x="956531" y="1564347"/>
            <a:ext cx="4309241" cy="1051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60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--Yellow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evada Division of Public and Behavioral Health Logo">
            <a:extLst>
              <a:ext uri="{FF2B5EF4-FFF2-40B4-BE49-F238E27FC236}">
                <a16:creationId xmlns:a16="http://schemas.microsoft.com/office/drawing/2014/main" id="{EC1F24E0-436A-41AE-B9AC-EC1CE47862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C90FD2-EB6D-4992-A758-37363583E7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504549"/>
            <a:ext cx="6916846" cy="1325563"/>
          </a:xfrm>
        </p:spPr>
        <p:txBody>
          <a:bodyPr/>
          <a:lstStyle>
            <a:lvl1pPr>
              <a:defRPr spc="200" baseline="0"/>
            </a:lvl1pPr>
          </a:lstStyle>
          <a:p>
            <a:r>
              <a:rPr lang="en-US"/>
              <a:t>SLIDE TITLE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84FCD-187B-4419-9893-2E9D74D4CE1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1" y="170180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8AF31-8FE2-4DC0-8F80-35A39664A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668863"/>
            <a:ext cx="5157787" cy="35443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46DA15-CDFF-4392-A1EE-DFFFCFE1BC6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0612" y="17018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BB837E-CD61-4DB3-9478-7EFE380D5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661966"/>
            <a:ext cx="5183188" cy="35512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E6868-1B2C-4234-B2A2-9A81928F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39C896-163B-4075-8906-A20FCC336AE6}"/>
              </a:ext>
            </a:extLst>
          </p:cNvPr>
          <p:cNvSpPr/>
          <p:nvPr userDrawn="1"/>
        </p:nvSpPr>
        <p:spPr>
          <a:xfrm>
            <a:off x="911467" y="2476009"/>
            <a:ext cx="1341643" cy="71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8BBB03-3D73-461E-AB9E-CC887806D2B6}"/>
              </a:ext>
            </a:extLst>
          </p:cNvPr>
          <p:cNvSpPr/>
          <p:nvPr userDrawn="1"/>
        </p:nvSpPr>
        <p:spPr>
          <a:xfrm>
            <a:off x="911467" y="1530709"/>
            <a:ext cx="4309241" cy="105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548C7E-A202-4653-BD9A-038C05978025}"/>
              </a:ext>
            </a:extLst>
          </p:cNvPr>
          <p:cNvSpPr/>
          <p:nvPr userDrawn="1"/>
        </p:nvSpPr>
        <p:spPr>
          <a:xfrm>
            <a:off x="6235043" y="2486478"/>
            <a:ext cx="1341643" cy="71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77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--Blue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F2A47A9-92AC-41E3-B966-8711DF4F8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C90FD2-EB6D-4992-A758-37363583E7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612" y="504549"/>
            <a:ext cx="6916846" cy="1325563"/>
          </a:xfrm>
        </p:spPr>
        <p:txBody>
          <a:bodyPr/>
          <a:lstStyle>
            <a:lvl1pPr>
              <a:defRPr spc="200" baseline="0"/>
            </a:lvl1pPr>
          </a:lstStyle>
          <a:p>
            <a:r>
              <a:rPr lang="en-US"/>
              <a:t>SLIDE TITLE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84FCD-187B-4419-9893-2E9D74D4CE1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1" y="170180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59595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8AF31-8FE2-4DC0-8F80-35A39664A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668863"/>
            <a:ext cx="5157787" cy="35443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46DA15-CDFF-4392-A1EE-DFFFCFE1BC6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0612" y="17018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BB837E-CD61-4DB3-9478-7EFE380D5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661966"/>
            <a:ext cx="5183188" cy="35512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E6868-1B2C-4234-B2A2-9A81928F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E07150-6B29-45B2-95C6-476DD4E96EB5}"/>
              </a:ext>
            </a:extLst>
          </p:cNvPr>
          <p:cNvSpPr/>
          <p:nvPr userDrawn="1"/>
        </p:nvSpPr>
        <p:spPr>
          <a:xfrm>
            <a:off x="911467" y="1525121"/>
            <a:ext cx="4309241" cy="105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835C40-5BD5-4BD7-9322-0F67118B6A3E}"/>
              </a:ext>
            </a:extLst>
          </p:cNvPr>
          <p:cNvSpPr/>
          <p:nvPr userDrawn="1"/>
        </p:nvSpPr>
        <p:spPr>
          <a:xfrm>
            <a:off x="911467" y="2476009"/>
            <a:ext cx="1341643" cy="71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4119EF-7013-4CA8-8708-4C89D88198F4}"/>
              </a:ext>
            </a:extLst>
          </p:cNvPr>
          <p:cNvSpPr/>
          <p:nvPr userDrawn="1"/>
        </p:nvSpPr>
        <p:spPr>
          <a:xfrm>
            <a:off x="6235043" y="2489925"/>
            <a:ext cx="1341643" cy="71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35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D1F65-8D53-441B-838F-6333849A05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pc="200" baseline="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5CB46-A260-4CED-AB16-192A138C4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831F68-BE13-42C2-9A96-915F247F8ECE}"/>
              </a:ext>
            </a:extLst>
          </p:cNvPr>
          <p:cNvSpPr/>
          <p:nvPr userDrawn="1"/>
        </p:nvSpPr>
        <p:spPr>
          <a:xfrm>
            <a:off x="918339" y="461844"/>
            <a:ext cx="333384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25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79161-4D2A-47E1-A0F2-220BA934D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0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--Blue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0E298BB-771C-4055-9AE9-121CFCC1CF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3F33FB-1E9F-4737-8B94-EA6B6F4B9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95626"/>
            <a:ext cx="3932237" cy="1600200"/>
          </a:xfrm>
        </p:spPr>
        <p:txBody>
          <a:bodyPr anchor="b">
            <a:normAutofit/>
          </a:bodyPr>
          <a:lstStyle>
            <a:lvl1pPr>
              <a:defRPr sz="5400" spc="200" baseline="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A0B42-F9A0-47A1-8AB2-A80D30841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1606112"/>
            <a:ext cx="6172200" cy="450655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A01DD-28E4-4A95-B25C-7248F9BA3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671" y="230108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B5BC4-4775-40D6-BD46-753DB9F28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F17887-3B4C-495A-9F32-1EE2DBFFBEA6}"/>
              </a:ext>
            </a:extLst>
          </p:cNvPr>
          <p:cNvSpPr/>
          <p:nvPr userDrawn="1"/>
        </p:nvSpPr>
        <p:spPr>
          <a:xfrm>
            <a:off x="911773" y="1418896"/>
            <a:ext cx="2808889" cy="682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946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evada Division of Public and Behavioral Health Logo">
            <a:extLst>
              <a:ext uri="{FF2B5EF4-FFF2-40B4-BE49-F238E27FC236}">
                <a16:creationId xmlns:a16="http://schemas.microsoft.com/office/drawing/2014/main" id="{89BCAB17-7C69-4D16-946C-DF074FCA52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5FBB70-8C65-4A17-A482-C76F91060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744780"/>
            <a:ext cx="3932237" cy="1600200"/>
          </a:xfrm>
        </p:spPr>
        <p:txBody>
          <a:bodyPr anchor="b">
            <a:normAutofit/>
          </a:bodyPr>
          <a:lstStyle>
            <a:lvl1pPr>
              <a:defRPr sz="5400" spc="200" baseline="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585BF0-D4A1-45F9-99B8-4A512E45F4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2057400"/>
            <a:ext cx="5855850" cy="41657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AD729-3EA2-4199-BCF8-0A8BE52C6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11574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1029A-8AC5-4BEA-8977-DB72BF613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CCE375-7B0D-4FBF-AF65-8700661AEECE}"/>
              </a:ext>
            </a:extLst>
          </p:cNvPr>
          <p:cNvSpPr/>
          <p:nvPr userDrawn="1"/>
        </p:nvSpPr>
        <p:spPr>
          <a:xfrm>
            <a:off x="922283" y="1429405"/>
            <a:ext cx="2787869" cy="83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79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CE0927-517B-491E-B3BD-81D448015B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515" y="-17136"/>
            <a:ext cx="12199030" cy="6875136"/>
          </a:xfrm>
          <a:prstGeom prst="rect">
            <a:avLst/>
          </a:prstGeom>
        </p:spPr>
      </p:pic>
      <p:pic>
        <p:nvPicPr>
          <p:cNvPr id="9" name="Picture 8" descr="Image of a rural Nevada mountain range.">
            <a:extLst>
              <a:ext uri="{FF2B5EF4-FFF2-40B4-BE49-F238E27FC236}">
                <a16:creationId xmlns:a16="http://schemas.microsoft.com/office/drawing/2014/main" id="{4AAF0646-4B0E-4108-A7E0-793EAD8651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7031" y="0"/>
            <a:ext cx="12199031" cy="68646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9DAE54-362B-4798-A1E5-DDA4EE3130E2}"/>
              </a:ext>
            </a:extLst>
          </p:cNvPr>
          <p:cNvSpPr/>
          <p:nvPr userDrawn="1"/>
        </p:nvSpPr>
        <p:spPr>
          <a:xfrm>
            <a:off x="6526670" y="2852773"/>
            <a:ext cx="3002920" cy="887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Nevada Division of Public and Behavioral Health Logo">
            <a:extLst>
              <a:ext uri="{FF2B5EF4-FFF2-40B4-BE49-F238E27FC236}">
                <a16:creationId xmlns:a16="http://schemas.microsoft.com/office/drawing/2014/main" id="{A55246FF-E902-4F06-8408-95D48BFEE68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75444" y="5113871"/>
            <a:ext cx="4479119" cy="12840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137FEB-D559-4EF2-9660-149313F4E741}"/>
              </a:ext>
            </a:extLst>
          </p:cNvPr>
          <p:cNvSpPr txBox="1"/>
          <p:nvPr userDrawn="1"/>
        </p:nvSpPr>
        <p:spPr>
          <a:xfrm>
            <a:off x="6398497" y="1741174"/>
            <a:ext cx="4516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7200" b="0" i="0" u="none" strike="noStrike" kern="1200" cap="none" spc="6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nivers LT Std 59 UltraCn" panose="020B0608030502060204" pitchFamily="34" charset="0"/>
                <a:ea typeface="+mj-ea"/>
                <a:cs typeface="+mj-cs"/>
              </a:rPr>
              <a:t>QUESTIONS?</a:t>
            </a:r>
            <a:endParaRPr lang="en-US" sz="720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78026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F2A47A9-92AC-41E3-B966-8711DF4F8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8AF31-8FE2-4DC0-8F80-35A39664A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6612" y="2236424"/>
            <a:ext cx="5157787" cy="397677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800">
                <a:latin typeface="Montserrat Medium" pitchFamily="2" charset="0"/>
              </a:defRPr>
            </a:lvl1pPr>
          </a:lstStyle>
          <a:p>
            <a:pPr lvl="0"/>
            <a:r>
              <a:rPr lang="en-US"/>
              <a:t>Name, title, email, phone number, each on one line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E6868-1B2C-4234-B2A2-9A81928F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8B2437-6D04-41ED-B347-D7EC8F2FB3BC}"/>
              </a:ext>
            </a:extLst>
          </p:cNvPr>
          <p:cNvSpPr/>
          <p:nvPr userDrawn="1"/>
        </p:nvSpPr>
        <p:spPr>
          <a:xfrm>
            <a:off x="911467" y="595507"/>
            <a:ext cx="333384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5BCA2413-D7B6-4AF1-8299-8244ED8DC76C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96013" y="2236423"/>
            <a:ext cx="5157787" cy="397677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800"/>
            </a:lvl1pPr>
          </a:lstStyle>
          <a:p>
            <a:pPr lvl="0"/>
            <a:r>
              <a:rPr lang="en-US"/>
              <a:t>Name, title, email, phone number, each on one line</a:t>
            </a:r>
          </a:p>
          <a:p>
            <a:pPr lvl="0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158D51-6464-4470-8D52-43709A84E4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4400" y="6349893"/>
            <a:ext cx="2743200" cy="36512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www.dpbh.nv.gov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4C7321-6D0D-457A-9008-2B1A1E6EF8BF}"/>
              </a:ext>
            </a:extLst>
          </p:cNvPr>
          <p:cNvSpPr txBox="1"/>
          <p:nvPr userDrawn="1"/>
        </p:nvSpPr>
        <p:spPr>
          <a:xfrm>
            <a:off x="836612" y="595507"/>
            <a:ext cx="6916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6600" b="0" i="0" u="none" strike="noStrike" kern="1200" cap="none" spc="200" normalizeH="0" baseline="0" noProof="0">
                <a:ln>
                  <a:noFill/>
                </a:ln>
                <a:solidFill>
                  <a:srgbClr val="005B9E"/>
                </a:solidFill>
                <a:effectLst/>
                <a:uLnTx/>
                <a:uFillTx/>
                <a:latin typeface="Univers LT Std 59 UltraCn"/>
                <a:ea typeface="+mj-ea"/>
                <a:cs typeface="+mj-cs"/>
              </a:rPr>
              <a:t>CONTACT INFORMATION</a:t>
            </a:r>
            <a:endParaRPr lang="en-US" spc="200" baseline="0"/>
          </a:p>
        </p:txBody>
      </p:sp>
    </p:spTree>
    <p:extLst>
      <p:ext uri="{BB962C8B-B14F-4D97-AF65-F5344CB8AC3E}">
        <p14:creationId xmlns:p14="http://schemas.microsoft.com/office/powerpoint/2010/main" val="3018338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ronyms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9538D3-5830-4A97-84FE-E4343588C0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313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A3468-15E4-47DE-A503-1CBA4EC8A0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148289"/>
            <a:ext cx="10515600" cy="3907979"/>
          </a:xfrm>
        </p:spPr>
        <p:txBody>
          <a:bodyPr numCol="2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Include acronyms here. This text box is designed with two columns.</a:t>
            </a:r>
          </a:p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F63E-73BE-4BEE-BDC1-4749AE46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D07F87-321E-494A-A566-E7B51EFA7E93}"/>
              </a:ext>
            </a:extLst>
          </p:cNvPr>
          <p:cNvSpPr/>
          <p:nvPr userDrawn="1"/>
        </p:nvSpPr>
        <p:spPr>
          <a:xfrm>
            <a:off x="935418" y="530098"/>
            <a:ext cx="3783728" cy="98587"/>
          </a:xfrm>
          <a:prstGeom prst="rect">
            <a:avLst/>
          </a:prstGeom>
          <a:solidFill>
            <a:srgbClr val="939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4CB393-3829-4669-93E7-D61DBFC67220}"/>
              </a:ext>
            </a:extLst>
          </p:cNvPr>
          <p:cNvSpPr txBox="1"/>
          <p:nvPr userDrawn="1"/>
        </p:nvSpPr>
        <p:spPr>
          <a:xfrm>
            <a:off x="838200" y="530098"/>
            <a:ext cx="72349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6600" b="0" i="0" u="none" strike="noStrike" kern="1200" cap="none" spc="200" normalizeH="0" baseline="0" noProof="0">
                <a:ln>
                  <a:noFill/>
                </a:ln>
                <a:solidFill>
                  <a:srgbClr val="005B9E"/>
                </a:solidFill>
                <a:effectLst/>
                <a:uLnTx/>
                <a:uFillTx/>
                <a:latin typeface="Univers LT Std 59 UltraCn"/>
                <a:ea typeface="+mj-ea"/>
                <a:cs typeface="+mj-cs"/>
              </a:rPr>
              <a:t>ACRONYMS</a:t>
            </a:r>
            <a:endParaRPr lang="en-US" spc="200" baseline="0"/>
          </a:p>
        </p:txBody>
      </p:sp>
    </p:spTree>
    <p:extLst>
      <p:ext uri="{BB962C8B-B14F-4D97-AF65-F5344CB8AC3E}">
        <p14:creationId xmlns:p14="http://schemas.microsoft.com/office/powerpoint/2010/main" val="1171838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4D6E88-35AB-4537-83F4-4B09A56B19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50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B35BC-DA0A-43D6-A99E-86C36FB5E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2EDC9-AF42-43D7-B23F-22F02E301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TITLE: </a:t>
            </a:r>
            <a:r>
              <a:rPr lang="en-US" err="1"/>
              <a:t>Univers</a:t>
            </a:r>
            <a:r>
              <a:rPr lang="en-US"/>
              <a:t> LT Standard 59 Ultra Condensed in ALL CAPS  </a:t>
            </a:r>
          </a:p>
          <a:p>
            <a:pPr lvl="1"/>
            <a:r>
              <a:rPr lang="en-US"/>
              <a:t>BODY: Montserrat Medium</a:t>
            </a:r>
          </a:p>
          <a:p>
            <a:pPr lvl="2"/>
            <a:r>
              <a:rPr lang="en-US"/>
              <a:t>COLORS: Use theme colors (top row in color palette)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FF936-A4D9-4F85-AC29-60A3B99F5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285ED-5E85-4370-8300-20A91DEF3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29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49" r:id="rId2"/>
    <p:sldLayoutId id="2147483669" r:id="rId3"/>
    <p:sldLayoutId id="2147483667" r:id="rId4"/>
    <p:sldLayoutId id="2147483650" r:id="rId5"/>
    <p:sldLayoutId id="2147483658" r:id="rId6"/>
    <p:sldLayoutId id="2147483670" r:id="rId7"/>
    <p:sldLayoutId id="2147483659" r:id="rId8"/>
    <p:sldLayoutId id="2147483660" r:id="rId9"/>
    <p:sldLayoutId id="2147483651" r:id="rId10"/>
    <p:sldLayoutId id="2147483652" r:id="rId11"/>
    <p:sldLayoutId id="2147483661" r:id="rId12"/>
    <p:sldLayoutId id="2147483653" r:id="rId13"/>
    <p:sldLayoutId id="2147483662" r:id="rId14"/>
    <p:sldLayoutId id="2147483654" r:id="rId15"/>
    <p:sldLayoutId id="2147483655" r:id="rId16"/>
    <p:sldLayoutId id="2147483656" r:id="rId17"/>
    <p:sldLayoutId id="2147483657" r:id="rId18"/>
    <p:sldLayoutId id="2147483664" r:id="rId19"/>
    <p:sldLayoutId id="2147483665" r:id="rId20"/>
    <p:sldLayoutId id="2147483666" r:id="rId21"/>
    <p:sldLayoutId id="2147483668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rgbClr val="595959"/>
          </a:solidFill>
          <a:latin typeface="Montserrat Medium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95959"/>
          </a:solidFill>
          <a:latin typeface="Montserrat Medium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595959"/>
          </a:solidFill>
          <a:latin typeface="Montserrat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595959"/>
          </a:solidFill>
          <a:latin typeface="Montserrat Medium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595959"/>
          </a:solidFill>
          <a:latin typeface="Montserrat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6_2CF701F6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DPBHWICVendor@health.nv.gov" TargetMode="External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C641E-CA07-4DC9-A679-1099D5423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to Complete a WIC Application 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E5A45-6B23-47F6-86D5-55432D131B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August 2026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65913-002D-43E5-950D-E319819D35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Evelyn Dryer, Nevada WIC Vendor Coordinator</a:t>
            </a:r>
          </a:p>
        </p:txBody>
      </p:sp>
    </p:spTree>
    <p:extLst>
      <p:ext uri="{BB962C8B-B14F-4D97-AF65-F5344CB8AC3E}">
        <p14:creationId xmlns:p14="http://schemas.microsoft.com/office/powerpoint/2010/main" val="256564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98"/>
    </mc:Choice>
    <mc:Fallback xmlns="">
      <p:transition spd="slow" advTm="1149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DEB5584-ACDF-4FAC-903B-EC6FC583E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385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44486">
        <p15:prstTrans prst="origami"/>
      </p:transition>
    </mc:Choice>
    <mc:Fallback xmlns="">
      <p:transition spd="slow" advTm="44486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84CCA-F1AF-DF33-5DD4-DB73FC92C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71" y="2213883"/>
            <a:ext cx="7212724" cy="1129755"/>
          </a:xfrm>
        </p:spPr>
        <p:txBody>
          <a:bodyPr>
            <a:normAutofit/>
          </a:bodyPr>
          <a:lstStyle/>
          <a:p>
            <a:r>
              <a:rPr lang="en-US" dirty="0"/>
              <a:t>What is WIC?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2EA35-F29F-9CFB-F5C7-ED89787FE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02869"/>
            <a:ext cx="10515600" cy="267893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pc="-10"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sz="2800" b="1" u="none" spc="-10">
                <a:latin typeface="+mn-lt"/>
                <a:cs typeface="Calibri"/>
              </a:rPr>
              <a:t>Special Supplemental Nutrition Program for Women, Infants, and Children (WIC) </a:t>
            </a:r>
            <a:r>
              <a:rPr lang="en-US" sz="2800" b="1" u="none" spc="-5">
                <a:latin typeface="+mn-lt"/>
                <a:cs typeface="Calibri"/>
              </a:rPr>
              <a:t>is</a:t>
            </a:r>
            <a:r>
              <a:rPr lang="en-US" sz="2800" b="1" u="none" spc="5">
                <a:latin typeface="+mn-lt"/>
                <a:cs typeface="Calibri"/>
              </a:rPr>
              <a:t> </a:t>
            </a:r>
            <a:r>
              <a:rPr lang="en-US" sz="2800" b="1" u="none" spc="-5">
                <a:latin typeface="+mn-lt"/>
                <a:cs typeface="Calibri"/>
              </a:rPr>
              <a:t>a</a:t>
            </a:r>
            <a:r>
              <a:rPr lang="en-US" sz="2800" b="1" u="none" spc="-15">
                <a:latin typeface="+mn-lt"/>
                <a:cs typeface="Calibri"/>
              </a:rPr>
              <a:t> </a:t>
            </a:r>
            <a:r>
              <a:rPr lang="en-US" sz="2800" b="1" u="none" spc="-20">
                <a:latin typeface="+mn-lt"/>
                <a:cs typeface="Calibri"/>
              </a:rPr>
              <a:t>federally</a:t>
            </a:r>
            <a:r>
              <a:rPr lang="en-US" sz="2800" b="1" u="none" spc="30">
                <a:latin typeface="+mn-lt"/>
                <a:cs typeface="Calibri"/>
              </a:rPr>
              <a:t> </a:t>
            </a:r>
            <a:r>
              <a:rPr lang="en-US" sz="2800" b="1" u="none" spc="-10">
                <a:latin typeface="+mn-lt"/>
                <a:cs typeface="Calibri"/>
              </a:rPr>
              <a:t>funded</a:t>
            </a:r>
            <a:r>
              <a:rPr lang="en-US" sz="2800" b="1" u="none" spc="15">
                <a:latin typeface="+mn-lt"/>
                <a:cs typeface="Calibri"/>
              </a:rPr>
              <a:t> </a:t>
            </a:r>
            <a:r>
              <a:rPr lang="en-US" sz="2800" b="1" spc="-10">
                <a:latin typeface="+mn-lt"/>
                <a:cs typeface="Calibri"/>
              </a:rPr>
              <a:t>s</a:t>
            </a:r>
            <a:r>
              <a:rPr lang="en-US" sz="2800" b="1" u="none" spc="-10">
                <a:latin typeface="+mn-lt"/>
                <a:cs typeface="Calibri"/>
              </a:rPr>
              <a:t>upplemental</a:t>
            </a:r>
            <a:r>
              <a:rPr lang="en-US" sz="2800" b="1" u="none" spc="65">
                <a:latin typeface="+mn-lt"/>
                <a:cs typeface="Calibri"/>
              </a:rPr>
              <a:t> </a:t>
            </a:r>
            <a:r>
              <a:rPr lang="en-US" sz="2800" b="1" spc="-10">
                <a:latin typeface="+mn-lt"/>
                <a:cs typeface="Calibri"/>
              </a:rPr>
              <a:t>n</a:t>
            </a:r>
            <a:r>
              <a:rPr lang="en-US" sz="2800" b="1" u="none" spc="-10">
                <a:latin typeface="+mn-lt"/>
                <a:cs typeface="Calibri"/>
              </a:rPr>
              <a:t>utrition </a:t>
            </a:r>
            <a:r>
              <a:rPr lang="en-US" sz="2800" b="1" u="none" spc="-5">
                <a:latin typeface="+mn-lt"/>
                <a:cs typeface="Calibri"/>
              </a:rPr>
              <a:t> </a:t>
            </a:r>
            <a:r>
              <a:rPr lang="en-US" sz="2800" b="1" spc="-20">
                <a:latin typeface="+mn-lt"/>
                <a:cs typeface="Calibri"/>
              </a:rPr>
              <a:t>p</a:t>
            </a:r>
            <a:r>
              <a:rPr lang="en-US" sz="2800" b="1" u="none" spc="-20">
                <a:latin typeface="+mn-lt"/>
                <a:cs typeface="Calibri"/>
              </a:rPr>
              <a:t>rogram</a:t>
            </a:r>
            <a:r>
              <a:rPr lang="en-US" sz="2800" b="1" u="none" spc="5">
                <a:latin typeface="+mn-lt"/>
                <a:cs typeface="Calibri"/>
              </a:rPr>
              <a:t> </a:t>
            </a:r>
            <a:r>
              <a:rPr lang="en-US" sz="2800" b="1" u="none" spc="-25">
                <a:latin typeface="+mn-lt"/>
                <a:cs typeface="Calibri"/>
              </a:rPr>
              <a:t>for</a:t>
            </a:r>
            <a:r>
              <a:rPr lang="en-US" sz="2800" b="1" u="none" spc="10">
                <a:latin typeface="+mn-lt"/>
                <a:cs typeface="Calibri"/>
              </a:rPr>
              <a:t> </a:t>
            </a:r>
            <a:r>
              <a:rPr lang="en-US" sz="2800" b="1" u="none" spc="-10">
                <a:latin typeface="+mn-lt"/>
                <a:cs typeface="Calibri"/>
              </a:rPr>
              <a:t>income</a:t>
            </a:r>
            <a:r>
              <a:rPr lang="en-US" sz="2800" b="1" spc="50">
                <a:latin typeface="+mn-lt"/>
                <a:cs typeface="Calibri"/>
              </a:rPr>
              <a:t>-</a:t>
            </a:r>
            <a:r>
              <a:rPr lang="en-US" sz="2800" b="1" u="none" spc="-10">
                <a:latin typeface="+mn-lt"/>
                <a:cs typeface="Calibri"/>
              </a:rPr>
              <a:t>eligible</a:t>
            </a:r>
            <a:r>
              <a:rPr lang="en-US" sz="2800" b="1" u="none" spc="-15">
                <a:latin typeface="+mn-lt"/>
                <a:cs typeface="Calibri"/>
              </a:rPr>
              <a:t> </a:t>
            </a:r>
            <a:r>
              <a:rPr lang="en-US" sz="2800" b="1" u="none" spc="-10">
                <a:latin typeface="+mn-lt"/>
                <a:cs typeface="Calibri"/>
              </a:rPr>
              <a:t>pregnant,</a:t>
            </a:r>
            <a:r>
              <a:rPr lang="en-US" sz="2800" b="1" u="none" spc="10">
                <a:latin typeface="+mn-lt"/>
                <a:cs typeface="Calibri"/>
              </a:rPr>
              <a:t> </a:t>
            </a:r>
            <a:r>
              <a:rPr lang="en-US" sz="2800" b="1" u="none" spc="-10">
                <a:latin typeface="+mn-lt"/>
                <a:cs typeface="Calibri"/>
              </a:rPr>
              <a:t>postpartum </a:t>
            </a:r>
            <a:r>
              <a:rPr lang="en-US" sz="2800" b="1" u="none" spc="-615">
                <a:latin typeface="+mn-lt"/>
                <a:cs typeface="Calibri"/>
              </a:rPr>
              <a:t> </a:t>
            </a:r>
            <a:r>
              <a:rPr lang="en-US" sz="2800" b="1" u="none" spc="-5">
                <a:latin typeface="+mn-lt"/>
                <a:cs typeface="Calibri"/>
              </a:rPr>
              <a:t>and</a:t>
            </a:r>
            <a:r>
              <a:rPr lang="en-US" sz="2800" b="1" u="none" spc="30">
                <a:latin typeface="+mn-lt"/>
                <a:cs typeface="Calibri"/>
              </a:rPr>
              <a:t> </a:t>
            </a:r>
            <a:r>
              <a:rPr lang="en-US" sz="2800" b="1" u="none" spc="-15">
                <a:latin typeface="+mn-lt"/>
                <a:cs typeface="Calibri"/>
              </a:rPr>
              <a:t>breastfeeding</a:t>
            </a:r>
            <a:r>
              <a:rPr lang="en-US" sz="2800" b="1" u="none" spc="45">
                <a:latin typeface="+mn-lt"/>
                <a:cs typeface="Calibri"/>
              </a:rPr>
              <a:t> </a:t>
            </a:r>
            <a:r>
              <a:rPr lang="en-US" sz="2800" b="1" u="none" spc="-10">
                <a:latin typeface="+mn-lt"/>
                <a:cs typeface="Calibri"/>
              </a:rPr>
              <a:t>women,</a:t>
            </a:r>
            <a:r>
              <a:rPr lang="en-US" sz="2800" b="1" u="none">
                <a:latin typeface="+mn-lt"/>
                <a:cs typeface="Calibri"/>
              </a:rPr>
              <a:t> </a:t>
            </a:r>
            <a:r>
              <a:rPr lang="en-US" sz="2800" b="1" u="none" spc="-15">
                <a:latin typeface="+mn-lt"/>
                <a:cs typeface="Calibri"/>
              </a:rPr>
              <a:t>infants,</a:t>
            </a:r>
            <a:r>
              <a:rPr lang="en-US" sz="2800" b="1" u="none" spc="40">
                <a:latin typeface="+mn-lt"/>
                <a:cs typeface="Calibri"/>
              </a:rPr>
              <a:t> </a:t>
            </a:r>
            <a:r>
              <a:rPr lang="en-US" sz="2800" b="1" u="none" spc="-5">
                <a:latin typeface="+mn-lt"/>
                <a:cs typeface="Calibri"/>
              </a:rPr>
              <a:t>and</a:t>
            </a:r>
            <a:r>
              <a:rPr lang="en-US" sz="2800" b="1" u="none" spc="35">
                <a:latin typeface="+mn-lt"/>
                <a:cs typeface="Calibri"/>
              </a:rPr>
              <a:t> </a:t>
            </a:r>
            <a:r>
              <a:rPr lang="en-US" sz="2800" b="1" u="none" spc="-10">
                <a:latin typeface="+mn-lt"/>
                <a:cs typeface="Calibri"/>
              </a:rPr>
              <a:t>children</a:t>
            </a:r>
            <a:r>
              <a:rPr lang="en-US" sz="2800" b="1" u="none" spc="60">
                <a:latin typeface="+mn-lt"/>
                <a:cs typeface="Calibri"/>
              </a:rPr>
              <a:t> </a:t>
            </a:r>
            <a:r>
              <a:rPr lang="en-US" sz="2800" b="1" u="none" spc="-10">
                <a:latin typeface="+mn-lt"/>
                <a:cs typeface="Calibri"/>
              </a:rPr>
              <a:t>up </a:t>
            </a:r>
            <a:r>
              <a:rPr lang="en-US" sz="2800" b="1" u="none" spc="-620">
                <a:latin typeface="+mn-lt"/>
                <a:cs typeface="Calibri"/>
              </a:rPr>
              <a:t> </a:t>
            </a:r>
            <a:r>
              <a:rPr lang="en-US" sz="2800" b="1" u="none" spc="-10">
                <a:latin typeface="+mn-lt"/>
                <a:cs typeface="Calibri"/>
              </a:rPr>
              <a:t>to</a:t>
            </a:r>
            <a:r>
              <a:rPr lang="en-US" sz="2800" b="1" u="none" spc="5">
                <a:latin typeface="+mn-lt"/>
                <a:cs typeface="Calibri"/>
              </a:rPr>
              <a:t> </a:t>
            </a:r>
            <a:r>
              <a:rPr lang="en-US" sz="2800" b="1" u="none" spc="-5">
                <a:latin typeface="+mn-lt"/>
                <a:cs typeface="Calibri"/>
              </a:rPr>
              <a:t>age</a:t>
            </a:r>
            <a:r>
              <a:rPr lang="en-US" sz="2800" b="1" u="none" spc="20">
                <a:latin typeface="+mn-lt"/>
                <a:cs typeface="Calibri"/>
              </a:rPr>
              <a:t> </a:t>
            </a:r>
            <a:r>
              <a:rPr lang="en-US" sz="2800" b="1" u="none" spc="-5">
                <a:latin typeface="+mn-lt"/>
                <a:cs typeface="Calibri"/>
              </a:rPr>
              <a:t>5</a:t>
            </a:r>
            <a:r>
              <a:rPr lang="en-US" sz="2800" b="1" u="none" spc="-10">
                <a:latin typeface="+mn-lt"/>
                <a:cs typeface="Calibri"/>
              </a:rPr>
              <a:t> who</a:t>
            </a:r>
            <a:r>
              <a:rPr lang="en-US" sz="2800" b="1" u="none" spc="15">
                <a:latin typeface="+mn-lt"/>
                <a:cs typeface="Calibri"/>
              </a:rPr>
              <a:t> </a:t>
            </a:r>
            <a:r>
              <a:rPr lang="en-US" sz="2800" b="1" u="none" spc="-5">
                <a:latin typeface="+mn-lt"/>
                <a:cs typeface="Calibri"/>
              </a:rPr>
              <a:t>are</a:t>
            </a:r>
            <a:r>
              <a:rPr lang="en-US" sz="2800" b="1" u="none" spc="20">
                <a:latin typeface="+mn-lt"/>
                <a:cs typeface="Calibri"/>
              </a:rPr>
              <a:t> </a:t>
            </a:r>
            <a:r>
              <a:rPr lang="en-US" sz="2800" b="1" u="none" spc="-5">
                <a:latin typeface="+mn-lt"/>
                <a:cs typeface="Calibri"/>
              </a:rPr>
              <a:t>at </a:t>
            </a:r>
            <a:r>
              <a:rPr lang="en-US" sz="2800" b="1" u="none" spc="-10">
                <a:latin typeface="+mn-lt"/>
                <a:cs typeface="Calibri"/>
              </a:rPr>
              <a:t>nutritional</a:t>
            </a:r>
            <a:r>
              <a:rPr lang="en-US" sz="2800" b="1" u="none" spc="55">
                <a:latin typeface="+mn-lt"/>
                <a:cs typeface="Calibri"/>
              </a:rPr>
              <a:t> </a:t>
            </a:r>
            <a:r>
              <a:rPr lang="en-US" sz="2800" b="1" u="none" spc="-5">
                <a:latin typeface="+mn-lt"/>
                <a:cs typeface="Calibri"/>
              </a:rPr>
              <a:t>risk.</a:t>
            </a:r>
            <a:endParaRPr lang="en-US" sz="2800" b="1">
              <a:latin typeface="+mn-lt"/>
              <a:cs typeface="Calibri"/>
            </a:endParaRPr>
          </a:p>
          <a:p>
            <a:pPr marL="0" indent="0">
              <a:buNone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979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33"/>
    </mc:Choice>
    <mc:Fallback xmlns="">
      <p:transition spd="slow" advTm="2103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0392E5-E100-E667-6FB6-2FFC6639D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635" y="3034437"/>
            <a:ext cx="5047593" cy="2678931"/>
          </a:xfrm>
        </p:spPr>
        <p:txBody>
          <a:bodyPr/>
          <a:lstStyle/>
          <a:p>
            <a:pPr marL="12065" marR="5080" indent="0">
              <a:lnSpc>
                <a:spcPts val="3020"/>
              </a:lnSpc>
              <a:spcBef>
                <a:spcPts val="480"/>
              </a:spcBef>
              <a:buNone/>
            </a:pPr>
            <a:r>
              <a:rPr lang="en-US" sz="2400" b="1" spc="-10">
                <a:latin typeface="Calibri"/>
                <a:cs typeface="Calibri"/>
              </a:rPr>
              <a:t>The</a:t>
            </a:r>
            <a:r>
              <a:rPr lang="en-US" sz="2400" b="1" spc="15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WIC</a:t>
            </a:r>
            <a:r>
              <a:rPr lang="en-US" sz="2400" b="1" spc="5">
                <a:latin typeface="Calibri"/>
                <a:cs typeface="Calibri"/>
              </a:rPr>
              <a:t> </a:t>
            </a:r>
            <a:r>
              <a:rPr lang="en-US" sz="2400" b="1" spc="-25">
                <a:latin typeface="Calibri"/>
                <a:cs typeface="Calibri"/>
              </a:rPr>
              <a:t>Program</a:t>
            </a:r>
            <a:r>
              <a:rPr lang="en-US" sz="2400" b="1" spc="15">
                <a:latin typeface="Calibri"/>
                <a:cs typeface="Calibri"/>
              </a:rPr>
              <a:t> </a:t>
            </a:r>
            <a:r>
              <a:rPr lang="en-US" sz="2400" b="1" spc="-5">
                <a:latin typeface="Calibri"/>
                <a:cs typeface="Calibri"/>
              </a:rPr>
              <a:t>aims</a:t>
            </a:r>
            <a:r>
              <a:rPr lang="en-US" sz="2400" b="1" spc="10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to</a:t>
            </a:r>
            <a:r>
              <a:rPr lang="en-US" sz="2400" b="1" spc="-15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help</a:t>
            </a:r>
            <a:r>
              <a:rPr lang="en-US" sz="2400" b="1" spc="25">
                <a:latin typeface="Calibri"/>
                <a:cs typeface="Calibri"/>
              </a:rPr>
              <a:t> </a:t>
            </a:r>
            <a:r>
              <a:rPr lang="en-US" sz="2400" b="1" spc="-20">
                <a:latin typeface="Calibri"/>
                <a:cs typeface="Calibri"/>
              </a:rPr>
              <a:t>safeguard</a:t>
            </a:r>
            <a:r>
              <a:rPr lang="en-US" sz="2400" b="1" spc="-5">
                <a:latin typeface="Calibri"/>
                <a:cs typeface="Calibri"/>
              </a:rPr>
              <a:t> the</a:t>
            </a:r>
            <a:r>
              <a:rPr lang="en-US" sz="2400" b="1" spc="-10">
                <a:latin typeface="Calibri"/>
                <a:cs typeface="Calibri"/>
              </a:rPr>
              <a:t> </a:t>
            </a:r>
            <a:r>
              <a:rPr lang="en-US" sz="2400" b="1" spc="-5">
                <a:latin typeface="Calibri"/>
                <a:cs typeface="Calibri"/>
              </a:rPr>
              <a:t>health </a:t>
            </a:r>
            <a:r>
              <a:rPr lang="en-US" sz="2400" b="1" spc="-620">
                <a:latin typeface="Calibri"/>
                <a:cs typeface="Calibri"/>
              </a:rPr>
              <a:t> </a:t>
            </a:r>
            <a:r>
              <a:rPr lang="en-US" sz="2400" b="1" spc="-5">
                <a:latin typeface="Calibri"/>
                <a:cs typeface="Calibri"/>
              </a:rPr>
              <a:t>of </a:t>
            </a:r>
            <a:r>
              <a:rPr lang="en-US" sz="2400" b="1" spc="-10">
                <a:latin typeface="Calibri"/>
                <a:cs typeface="Calibri"/>
              </a:rPr>
              <a:t>low-income</a:t>
            </a:r>
            <a:r>
              <a:rPr lang="en-US" sz="2400" b="1" spc="35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women,</a:t>
            </a:r>
            <a:r>
              <a:rPr lang="en-US" sz="2400" b="1" spc="15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infants</a:t>
            </a:r>
            <a:r>
              <a:rPr lang="en-US" sz="2400" b="1" spc="15">
                <a:latin typeface="Calibri"/>
                <a:cs typeface="Calibri"/>
              </a:rPr>
              <a:t> </a:t>
            </a:r>
            <a:r>
              <a:rPr lang="en-US" sz="2400" b="1" spc="-5">
                <a:latin typeface="Calibri"/>
                <a:cs typeface="Calibri"/>
              </a:rPr>
              <a:t>and</a:t>
            </a:r>
            <a:r>
              <a:rPr lang="en-US" sz="2400" b="1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children</a:t>
            </a:r>
            <a:r>
              <a:rPr lang="en-US" sz="2400" b="1" spc="55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up</a:t>
            </a:r>
            <a:endParaRPr lang="en-US" sz="2400" b="1">
              <a:latin typeface="Calibri"/>
              <a:cs typeface="Calibri"/>
            </a:endParaRPr>
          </a:p>
          <a:p>
            <a:pPr marL="86995" marR="524510" indent="0">
              <a:lnSpc>
                <a:spcPts val="3020"/>
              </a:lnSpc>
              <a:spcBef>
                <a:spcPts val="5"/>
              </a:spcBef>
              <a:buNone/>
            </a:pPr>
            <a:r>
              <a:rPr lang="en-US" sz="2400" b="1" spc="-10">
                <a:latin typeface="Calibri"/>
                <a:cs typeface="Calibri"/>
              </a:rPr>
              <a:t>to</a:t>
            </a:r>
            <a:r>
              <a:rPr lang="en-US" sz="2400" b="1" spc="-25">
                <a:latin typeface="Calibri"/>
                <a:cs typeface="Calibri"/>
              </a:rPr>
              <a:t> </a:t>
            </a:r>
            <a:r>
              <a:rPr lang="en-US" sz="2400" b="1" spc="-5">
                <a:latin typeface="Calibri"/>
                <a:cs typeface="Calibri"/>
              </a:rPr>
              <a:t>age</a:t>
            </a:r>
            <a:r>
              <a:rPr lang="en-US" sz="2400" b="1" spc="25">
                <a:latin typeface="Calibri"/>
                <a:cs typeface="Calibri"/>
              </a:rPr>
              <a:t> </a:t>
            </a:r>
            <a:r>
              <a:rPr lang="en-US" sz="2400" b="1" spc="-5">
                <a:latin typeface="Calibri"/>
                <a:cs typeface="Calibri"/>
              </a:rPr>
              <a:t>5 </a:t>
            </a:r>
            <a:r>
              <a:rPr lang="en-US" sz="2400" b="1" spc="-10">
                <a:latin typeface="Calibri"/>
                <a:cs typeface="Calibri"/>
              </a:rPr>
              <a:t>who</a:t>
            </a:r>
            <a:r>
              <a:rPr lang="en-US" sz="2400" b="1" spc="15">
                <a:latin typeface="Calibri"/>
                <a:cs typeface="Calibri"/>
              </a:rPr>
              <a:t> </a:t>
            </a:r>
            <a:r>
              <a:rPr lang="en-US" sz="2400" b="1" spc="-5">
                <a:latin typeface="Calibri"/>
                <a:cs typeface="Calibri"/>
              </a:rPr>
              <a:t>are</a:t>
            </a:r>
            <a:r>
              <a:rPr lang="en-US" sz="2400" b="1" spc="25">
                <a:latin typeface="Calibri"/>
                <a:cs typeface="Calibri"/>
              </a:rPr>
              <a:t> </a:t>
            </a:r>
            <a:r>
              <a:rPr lang="en-US" sz="2400" b="1" spc="-5">
                <a:latin typeface="Calibri"/>
                <a:cs typeface="Calibri"/>
              </a:rPr>
              <a:t>at</a:t>
            </a:r>
            <a:r>
              <a:rPr lang="en-US" sz="2400" b="1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nutritional</a:t>
            </a:r>
            <a:r>
              <a:rPr lang="en-US" sz="2400" b="1" spc="70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risk</a:t>
            </a:r>
            <a:r>
              <a:rPr lang="en-US" sz="2400" b="1" spc="25">
                <a:latin typeface="Calibri"/>
                <a:cs typeface="Calibri"/>
              </a:rPr>
              <a:t> </a:t>
            </a:r>
            <a:r>
              <a:rPr lang="en-US" sz="2400" b="1" spc="-5">
                <a:latin typeface="Calibri"/>
                <a:cs typeface="Calibri"/>
              </a:rPr>
              <a:t>by</a:t>
            </a:r>
            <a:r>
              <a:rPr lang="en-US" sz="2400" b="1" spc="10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providing </a:t>
            </a:r>
            <a:r>
              <a:rPr lang="en-US" sz="2400" b="1" spc="-615">
                <a:latin typeface="Calibri"/>
                <a:cs typeface="Calibri"/>
              </a:rPr>
              <a:t> </a:t>
            </a:r>
            <a:r>
              <a:rPr lang="en-US" sz="2400" b="1" spc="-10">
                <a:latin typeface="Calibri"/>
                <a:cs typeface="Calibri"/>
              </a:rPr>
              <a:t>the</a:t>
            </a:r>
            <a:r>
              <a:rPr lang="en-US" sz="2400" b="1" spc="10">
                <a:latin typeface="Calibri"/>
                <a:cs typeface="Calibri"/>
              </a:rPr>
              <a:t> </a:t>
            </a:r>
            <a:r>
              <a:rPr lang="en-US" sz="2400" b="1" spc="-15">
                <a:latin typeface="Calibri"/>
                <a:cs typeface="Calibri"/>
              </a:rPr>
              <a:t>following:</a:t>
            </a:r>
          </a:p>
          <a:p>
            <a:pPr marL="315595" marR="524510">
              <a:lnSpc>
                <a:spcPts val="3020"/>
              </a:lnSpc>
              <a:spcBef>
                <a:spcPts val="5"/>
              </a:spcBef>
            </a:pPr>
            <a:endParaRPr lang="en-US" sz="2400" b="1">
              <a:latin typeface="Calibri"/>
              <a:cs typeface="Calibri"/>
            </a:endParaRP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173F30-1483-76A5-B273-4006698E6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35" y="1029245"/>
            <a:ext cx="5047593" cy="1129755"/>
          </a:xfrm>
        </p:spPr>
        <p:txBody>
          <a:bodyPr>
            <a:normAutofit fontScale="90000"/>
          </a:bodyPr>
          <a:lstStyle/>
          <a:p>
            <a:r>
              <a:rPr lang="en-US" sz="5400"/>
              <a:t>Why is WIC Important?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845479-C69C-DA27-A88E-E36E43B7D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3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29"/>
    </mc:Choice>
    <mc:Fallback xmlns="">
      <p:transition spd="slow" advTm="1702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571AE-7F33-E875-A772-0EF6BC28A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375" y="236502"/>
            <a:ext cx="7023538" cy="1325563"/>
          </a:xfrm>
        </p:spPr>
        <p:txBody>
          <a:bodyPr>
            <a:normAutofit fontScale="90000"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4D8A8-9CE9-1C2C-DEA8-40FBE9DAE9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Nutrition education, such as healthy eating habits or information</a:t>
            </a:r>
          </a:p>
          <a:p>
            <a:r>
              <a:rPr lang="en-US"/>
              <a:t>Nutritious foods to help supplement diets</a:t>
            </a:r>
          </a:p>
          <a:p>
            <a:r>
              <a:rPr lang="en-US"/>
              <a:t>Breastfeeding support, such as access to lactation consultants, and breastfeeding accessories at no cost to eligible participants</a:t>
            </a:r>
          </a:p>
          <a:p>
            <a:r>
              <a:rPr lang="en-US"/>
              <a:t>Health and social service referrals</a:t>
            </a:r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752327-353D-8C5A-A1FD-0770F9D0D7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56634C-4B93-1212-B344-D2F2C83C3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5</a:t>
            </a:fld>
            <a:endParaRPr lang="en-US"/>
          </a:p>
        </p:txBody>
      </p:sp>
      <p:pic>
        <p:nvPicPr>
          <p:cNvPr id="6" name="Content Placeholder 4" descr="Woman reading to toddlers">
            <a:extLst>
              <a:ext uri="{FF2B5EF4-FFF2-40B4-BE49-F238E27FC236}">
                <a16:creationId xmlns:a16="http://schemas.microsoft.com/office/drawing/2014/main" id="{46C85B30-CE7D-765E-9F41-6F4A802932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/>
        </p:blipFill>
        <p:spPr>
          <a:xfrm>
            <a:off x="6464808" y="1562065"/>
            <a:ext cx="4728756" cy="373386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0310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17"/>
    </mc:Choice>
    <mc:Fallback xmlns="">
      <p:transition spd="slow" advTm="2261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B7755-395E-F95E-A222-13BA74C4F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Why are WIC Vendors Important?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F8343C-6533-659C-5213-355C66A918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501B0-2675-C6CD-D63E-8A033ACDB8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947" y="1795508"/>
            <a:ext cx="10552113" cy="392212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 b="1"/>
              <a:t>WIC Vendors are a VITAL part of the Nevada WIC Program</a:t>
            </a:r>
          </a:p>
          <a:p>
            <a:pPr algn="ctr"/>
            <a:endParaRPr lang="en-US" b="1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/>
              <a:t>Vendors supply the nutritious foods needed to build healthy families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/>
              <a:t>All Vendor staff are important in making the shopping experience work for WIC participants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/>
              <a:t>Without Vendor partners, the Nevada WIC Program could not reach the goal of helping Nevada families eat healthier foods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/>
              <a:t>WIC benefits redeemed at your store contribute to your store’s success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/>
              <a:t>WIC shoppers buy other goods while shopping for WIC foods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1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367"/>
    </mc:Choice>
    <mc:Fallback xmlns="">
      <p:transition spd="slow" advTm="4136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04C09-360A-B0C9-D260-9BB36010F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Vendor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74A93-3E52-43E0-89AD-C7D5B39830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prerequisites to becoming a Nevada WIC authorized vendor are:</a:t>
            </a:r>
          </a:p>
          <a:p>
            <a:r>
              <a:rPr lang="en-US" dirty="0"/>
              <a:t>Be a full-line grocery store including meat, dairy, produce (fresh, frozen, and canned), and dry goods.</a:t>
            </a:r>
          </a:p>
          <a:p>
            <a:r>
              <a:rPr lang="en-US" dirty="0"/>
              <a:t>Must have SNAP authorization</a:t>
            </a:r>
          </a:p>
          <a:p>
            <a:r>
              <a:rPr lang="en-US" dirty="0"/>
              <a:t>Must be able to meet WIC minimum stocking requirements at all times.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CD992-AA82-0609-9A07-A500A75EE6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Must purchase infant formula from an authorized supplier.</a:t>
            </a:r>
          </a:p>
          <a:p>
            <a:r>
              <a:rPr lang="en-US" dirty="0"/>
              <a:t>Must have EBT compatibility.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9BF7BE-AA89-9A91-B851-CDE481ABB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09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4074A7-A422-865A-4A04-6E1B2EB14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053" y="191203"/>
            <a:ext cx="7023538" cy="1325563"/>
          </a:xfrm>
        </p:spPr>
        <p:txBody>
          <a:bodyPr>
            <a:normAutofit fontScale="90000"/>
          </a:bodyPr>
          <a:lstStyle/>
          <a:p>
            <a:r>
              <a:rPr lang="en-US"/>
              <a:t>The Nevada WIC Vendor Application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EA8496-53F4-D673-E202-018A4F2C6D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7053" y="2055813"/>
            <a:ext cx="10496747" cy="4121150"/>
          </a:xfrm>
        </p:spPr>
        <p:txBody>
          <a:bodyPr/>
          <a:lstStyle/>
          <a:p>
            <a:r>
              <a:rPr lang="en-US"/>
              <a:t>The Nevada WIC Vendor Application consists of the following documents:</a:t>
            </a:r>
          </a:p>
          <a:p>
            <a:pPr lvl="1"/>
            <a:r>
              <a:rPr lang="en-US"/>
              <a:t>The Nevada WIC Vendor Application </a:t>
            </a:r>
          </a:p>
          <a:p>
            <a:pPr lvl="1"/>
            <a:r>
              <a:rPr lang="en-US"/>
              <a:t>The Electronic Cash Register Questionnaire</a:t>
            </a:r>
          </a:p>
          <a:p>
            <a:pPr lvl="1"/>
            <a:r>
              <a:rPr lang="en-US"/>
              <a:t>Shelf Price Survey</a:t>
            </a:r>
          </a:p>
          <a:p>
            <a:pPr lvl="1"/>
            <a:r>
              <a:rPr lang="en-US"/>
              <a:t>Liability Insurance document</a:t>
            </a:r>
          </a:p>
          <a:p>
            <a:pPr lvl="1"/>
            <a:r>
              <a:rPr lang="en-US"/>
              <a:t>Current Health Permit</a:t>
            </a:r>
          </a:p>
          <a:p>
            <a:pPr lvl="1"/>
            <a:r>
              <a:rPr lang="en-US"/>
              <a:t>Infant formula invoice or letter of contract with Abbott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841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003"/>
    </mc:Choice>
    <mc:Fallback xmlns="">
      <p:transition spd="slow" advTm="8200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0A951-8D56-9ACE-0F59-61541C5EB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266" y="663239"/>
            <a:ext cx="6730896" cy="1129755"/>
          </a:xfrm>
        </p:spPr>
        <p:txBody>
          <a:bodyPr>
            <a:normAutofit fontScale="90000"/>
          </a:bodyPr>
          <a:lstStyle/>
          <a:p>
            <a:r>
              <a:rPr lang="en-US"/>
              <a:t>Information to gather first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AB7406-05FD-A349-0085-1C1A614C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95CCD-1D72-C8AF-C4BF-075DD595B7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200809"/>
            <a:ext cx="10504487" cy="4290526"/>
          </a:xfrm>
        </p:spPr>
        <p:txBody>
          <a:bodyPr/>
          <a:lstStyle/>
          <a:p>
            <a:r>
              <a:rPr lang="en-US" sz="1400"/>
              <a:t>Banking information – account number and routing</a:t>
            </a:r>
          </a:p>
          <a:p>
            <a:r>
              <a:rPr lang="en-US" sz="1400"/>
              <a:t>Federal tax ID number</a:t>
            </a:r>
          </a:p>
          <a:p>
            <a:r>
              <a:rPr lang="en-US" sz="1400"/>
              <a:t>Insurance information – effective date and coverage, copy of liability document</a:t>
            </a:r>
          </a:p>
          <a:p>
            <a:r>
              <a:rPr lang="en-US" sz="1400"/>
              <a:t>Names and contact information for key points of contact</a:t>
            </a:r>
          </a:p>
          <a:p>
            <a:r>
              <a:rPr lang="en-US" sz="1400"/>
              <a:t>Recent invoice showing purchase of infant formula and the source (warehouse or supplier)</a:t>
            </a:r>
          </a:p>
          <a:p>
            <a:r>
              <a:rPr lang="en-US" sz="1400"/>
              <a:t>SNAP number</a:t>
            </a:r>
          </a:p>
          <a:p>
            <a:r>
              <a:rPr lang="en-US" sz="1400"/>
              <a:t>Current Health Permit</a:t>
            </a:r>
          </a:p>
          <a:p>
            <a:r>
              <a:rPr lang="en-US" sz="1400"/>
              <a:t>Internet service provider</a:t>
            </a:r>
          </a:p>
          <a:p>
            <a:r>
              <a:rPr lang="en-US" sz="1400"/>
              <a:t>Square footage of the store</a:t>
            </a:r>
          </a:p>
          <a:p>
            <a:r>
              <a:rPr lang="en-US" sz="1400"/>
              <a:t>Number of check out terminals – number of self-check</a:t>
            </a:r>
          </a:p>
          <a:p>
            <a:r>
              <a:rPr lang="en-US" sz="1400"/>
              <a:t>Store hours</a:t>
            </a:r>
          </a:p>
          <a:p>
            <a:r>
              <a:rPr lang="en-US" sz="1400"/>
              <a:t>Name of POS provider and contact information</a:t>
            </a:r>
          </a:p>
          <a:p>
            <a:r>
              <a:rPr lang="en-US" sz="1400"/>
              <a:t>Name of third-party processor</a:t>
            </a:r>
          </a:p>
          <a:p>
            <a:endParaRPr lang="en-US" sz="1600"/>
          </a:p>
          <a:p>
            <a:pPr marL="0" indent="0">
              <a:buNone/>
            </a:pPr>
            <a:endParaRPr lang="en-US" sz="16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98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1A16205-14F3-73C6-C0DB-6DBFC3F4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16" y="186611"/>
            <a:ext cx="7263222" cy="11250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/>
              <a:t>Completing the Application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3ED41C-7E3D-B2BC-3D01-43594896C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73091" y="2123418"/>
            <a:ext cx="5181600" cy="41211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1600" b="1"/>
          </a:p>
          <a:p>
            <a:endParaRPr lang="en-US" sz="1400"/>
          </a:p>
          <a:p>
            <a:endParaRPr lang="en-US" sz="14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C22171-E97E-24F5-0A0F-7A72D12F3E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28110" y="1843271"/>
            <a:ext cx="6342016" cy="41211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900" b="1"/>
          </a:p>
          <a:p>
            <a:pPr marL="0" indent="0">
              <a:buNone/>
            </a:pPr>
            <a:endParaRPr lang="en-US" sz="1900" b="1"/>
          </a:p>
          <a:p>
            <a:pPr marL="0" indent="0">
              <a:buNone/>
            </a:pP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CC6254-5B14-0F6A-2F71-BC5719BCDB1E}"/>
              </a:ext>
            </a:extLst>
          </p:cNvPr>
          <p:cNvSpPr txBox="1"/>
          <p:nvPr/>
        </p:nvSpPr>
        <p:spPr>
          <a:xfrm>
            <a:off x="830424" y="2123418"/>
            <a:ext cx="98344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Complete each line – if it doesn’t apply, enter “NA”</a:t>
            </a:r>
          </a:p>
          <a:p>
            <a:endParaRPr lang="en-US" dirty="0"/>
          </a:p>
          <a:p>
            <a:r>
              <a:rPr lang="en-US" dirty="0"/>
              <a:t>Page 1:  Complete the store name and address </a:t>
            </a:r>
          </a:p>
          <a:p>
            <a:r>
              <a:rPr lang="en-US" dirty="0"/>
              <a:t>	Enter an email that is regularly checked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Page 2:  Complete the legal structure of the business</a:t>
            </a:r>
          </a:p>
          <a:p>
            <a:r>
              <a:rPr lang="en-US" dirty="0"/>
              <a:t>                 If the business is owned in a partnership, business partners must be            </a:t>
            </a:r>
          </a:p>
          <a:p>
            <a:r>
              <a:rPr lang="en-US" dirty="0"/>
              <a:t>                 named</a:t>
            </a:r>
          </a:p>
          <a:p>
            <a:r>
              <a:rPr lang="en-US" dirty="0"/>
              <a:t>                 Date and place of incorporation</a:t>
            </a:r>
          </a:p>
          <a:p>
            <a:r>
              <a:rPr lang="en-US" dirty="0"/>
              <a:t>                 Enter banking information </a:t>
            </a:r>
          </a:p>
          <a:p>
            <a:r>
              <a:rPr lang="en-US" dirty="0"/>
              <a:t>Page 3:   Enter the Federal ID# (tax #)  and the effective date</a:t>
            </a:r>
          </a:p>
          <a:p>
            <a:r>
              <a:rPr lang="en-US" dirty="0"/>
              <a:t>                 Complete the insurance information and be sure to include a copy of the </a:t>
            </a:r>
          </a:p>
          <a:p>
            <a:r>
              <a:rPr lang="en-US" dirty="0"/>
              <a:t>                 current liability document</a:t>
            </a:r>
          </a:p>
          <a:p>
            <a:r>
              <a:rPr lang="en-US" dirty="0"/>
              <a:t>                 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658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48"/>
    </mc:Choice>
    <mc:Fallback xmlns="">
      <p:transition spd="slow" advTm="3714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3ED41C-7E3D-B2BC-3D01-43594896C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73091" y="2123418"/>
            <a:ext cx="5181600" cy="41211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endParaRPr lang="en-US" sz="1600" b="1"/>
          </a:p>
          <a:p>
            <a:endParaRPr lang="en-US" sz="1400"/>
          </a:p>
          <a:p>
            <a:endParaRPr lang="en-US" sz="14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C22171-E97E-24F5-0A0F-7A72D12F3E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700" y="1843271"/>
            <a:ext cx="10896600" cy="41211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/>
              <a:t>Page 4:  </a:t>
            </a:r>
          </a:p>
          <a:p>
            <a:pPr marL="0" indent="0">
              <a:buNone/>
            </a:pPr>
            <a:r>
              <a:rPr lang="en-US" sz="1800" dirty="0"/>
              <a:t>List the name, phone number, and email address of the individual to contact regarding:</a:t>
            </a:r>
          </a:p>
          <a:p>
            <a:r>
              <a:rPr lang="en-US" sz="1800" dirty="0"/>
              <a:t>Store Manager</a:t>
            </a:r>
          </a:p>
          <a:p>
            <a:r>
              <a:rPr lang="en-US" sz="1800" dirty="0"/>
              <a:t>WIC Point of Contact</a:t>
            </a:r>
          </a:p>
          <a:p>
            <a:r>
              <a:rPr lang="en-US" sz="1800" dirty="0"/>
              <a:t>Operations</a:t>
            </a:r>
          </a:p>
          <a:p>
            <a:r>
              <a:rPr lang="en-US" sz="1800" dirty="0"/>
              <a:t>Newsletter Distribution</a:t>
            </a:r>
          </a:p>
          <a:p>
            <a:r>
              <a:rPr lang="en-US" sz="1800" dirty="0"/>
              <a:t>Store Openings/Closings </a:t>
            </a:r>
          </a:p>
          <a:p>
            <a:r>
              <a:rPr lang="en-US" sz="1800" dirty="0"/>
              <a:t>Vendor Agreements</a:t>
            </a:r>
          </a:p>
          <a:p>
            <a:r>
              <a:rPr lang="en-US" sz="1800" dirty="0"/>
              <a:t>Corporate Contact</a:t>
            </a:r>
          </a:p>
          <a:p>
            <a:r>
              <a:rPr lang="en-US" sz="1800" dirty="0"/>
              <a:t>Regional/District Manager</a:t>
            </a:r>
          </a:p>
          <a:p>
            <a:r>
              <a:rPr lang="en-US" sz="1800" dirty="0"/>
              <a:t>Store’s Primary Bookkeeper</a:t>
            </a:r>
          </a:p>
          <a:p>
            <a:pPr marL="0" indent="0" algn="ctr">
              <a:buNone/>
            </a:pPr>
            <a:endParaRPr lang="en-US" sz="2800" b="1" u="sng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D64D29-52B1-89B7-ABDC-25F8D864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/>
              <a:t>Completing the Application</a:t>
            </a:r>
            <a:r>
              <a:rPr lang="en-US"/>
              <a:t>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102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83"/>
    </mc:Choice>
    <mc:Fallback xmlns="">
      <p:transition spd="slow" advTm="18283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3ED41C-7E3D-B2BC-3D01-43594896C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73091" y="2123418"/>
            <a:ext cx="5181600" cy="41211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1600" b="1"/>
          </a:p>
          <a:p>
            <a:endParaRPr lang="en-US" sz="1400"/>
          </a:p>
          <a:p>
            <a:endParaRPr lang="en-US" sz="14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9C22171-E97E-24F5-0A0F-7A72D12F3E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700" y="1843271"/>
            <a:ext cx="10896600" cy="41211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Include the name and address of your formula supplier.  A recent formula invoice must be included with the application.  If your company purchases formula directly from the manufacturer, a letter verifying that is required.</a:t>
            </a:r>
          </a:p>
          <a:p>
            <a:r>
              <a:rPr lang="en-US" dirty="0"/>
              <a:t>Answer every question with either “yes”/”no” AND complete any other questions.</a:t>
            </a:r>
          </a:p>
          <a:p>
            <a:r>
              <a:rPr lang="en-US" dirty="0">
                <a:highlight>
                  <a:srgbClr val="FFFF00"/>
                </a:highlight>
              </a:rPr>
              <a:t>Include your SNAP number.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1F7668-FA6A-704A-13AF-CB36935C7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/>
              <a:t>Completing the Application</a:t>
            </a:r>
            <a:endParaRPr lang="en-US" sz="32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D6096A-A19D-C483-09F6-29DFB6867954}"/>
              </a:ext>
            </a:extLst>
          </p:cNvPr>
          <p:cNvSpPr txBox="1"/>
          <p:nvPr/>
        </p:nvSpPr>
        <p:spPr>
          <a:xfrm>
            <a:off x="724277" y="2123418"/>
            <a:ext cx="13067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Page 5</a:t>
            </a:r>
            <a:r>
              <a:rPr lang="en-US" b="1"/>
              <a:t>:</a:t>
            </a:r>
          </a:p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391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83"/>
    </mc:Choice>
    <mc:Fallback xmlns="">
      <p:transition spd="slow" advTm="18283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EBB9E-040F-6850-D827-AAEFE836E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Completing the Application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A706445-112A-C135-352F-514635EC43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3364220"/>
            <a:ext cx="5181600" cy="150433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9D57E2-0348-DC28-3FA4-19986FF0A4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Your store must be authorized to accept SNAP to be authorized as a Nevada WIC Vendor.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07A583-DF37-A647-DD4F-B6F6D793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889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3264700-CB4A-B56C-5102-28683F8D1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Page 6:</a:t>
            </a:r>
          </a:p>
          <a:p>
            <a:r>
              <a:rPr lang="en-US" dirty="0"/>
              <a:t>Complete each “yes”/”no” question and answer the internet access question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592CD3-753B-F26D-12BC-A3D236C2B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Completing the Application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80117-9F0B-126A-4771-84C60D1E6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428B40-B19E-9479-0C7E-1EF281530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117" y="4364586"/>
            <a:ext cx="6506483" cy="11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9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541B7-C124-628E-DA85-2E3DE3D3D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Complete and sign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FE7B67-C137-CD8C-FFC2-0BB452248D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AEA0D-E5B3-382D-C722-27B6A2719B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947" y="1683157"/>
            <a:ext cx="10552113" cy="47629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Pages 7-10:</a:t>
            </a:r>
          </a:p>
          <a:p>
            <a:r>
              <a:rPr lang="en-US" dirty="0"/>
              <a:t>Complete the square footage of the store and number of stores nationwide and statewide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Complete the number of check-out registers including all departments – floral, pharmacy, garden, etc. excluding self-check</a:t>
            </a:r>
          </a:p>
          <a:p>
            <a:r>
              <a:rPr lang="en-US" dirty="0"/>
              <a:t>Complete the number of self-check registers</a:t>
            </a:r>
          </a:p>
          <a:p>
            <a:r>
              <a:rPr lang="en-US" dirty="0"/>
              <a:t>Read the non-discrimination statement carefully</a:t>
            </a:r>
          </a:p>
          <a:p>
            <a:r>
              <a:rPr lang="en-US" dirty="0"/>
              <a:t>Sign and date</a:t>
            </a:r>
          </a:p>
          <a:p>
            <a:r>
              <a:rPr lang="en-US" dirty="0"/>
              <a:t>Complete attachments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E72B80-9797-DB32-F91E-E42252C6A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420" y="2744843"/>
            <a:ext cx="4286848" cy="8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36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803F-78FE-6B30-4C47-7D89907F7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Shelf-Price Survey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8BD9E8-33DF-229A-78D1-89E2F3B077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82F56-C219-BD46-8EB4-AC1AC6FA33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Complete prices from lowest brand to highest (where applicable)</a:t>
            </a:r>
          </a:p>
          <a:p>
            <a:r>
              <a:rPr lang="en-US" dirty="0"/>
              <a:t>Not every item is required, but complete as many as you can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Shelf prices are one factor that help to determine a store’s eligibility to </a:t>
            </a:r>
            <a:r>
              <a:rPr lang="en-US"/>
              <a:t>be WIC-Authorized</a:t>
            </a:r>
            <a:r>
              <a:rPr lang="en-US" dirty="0"/>
              <a:t>, so an incomplete shelf-price survey is detrimental to your store’s eligibility.</a:t>
            </a:r>
          </a:p>
        </p:txBody>
      </p:sp>
    </p:spTree>
    <p:extLst>
      <p:ext uri="{BB962C8B-B14F-4D97-AF65-F5344CB8AC3E}">
        <p14:creationId xmlns:p14="http://schemas.microsoft.com/office/powerpoint/2010/main" val="1710778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CA46-1298-B027-B03E-941881822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Electronic Cash Register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07DD8-5A35-6AE3-6D00-1F97D619A3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FEC09-6A0D-B4C7-E4DD-847B055E38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/>
              <a:t>Section I - Electronic and Point of Sale Systems</a:t>
            </a:r>
          </a:p>
          <a:p>
            <a:endParaRPr lang="en-US"/>
          </a:p>
          <a:p>
            <a:r>
              <a:rPr lang="en-US"/>
              <a:t>Complete each line</a:t>
            </a:r>
          </a:p>
          <a:p>
            <a:r>
              <a:rPr lang="en-US"/>
              <a:t>Electronic and point of sale system stores must provide the name of the system used</a:t>
            </a:r>
          </a:p>
          <a:p>
            <a:r>
              <a:rPr lang="en-US"/>
              <a:t>Provide a contact person for your ECR/POS Provider – this is important to provide assistance if there are problems scanning WIC items</a:t>
            </a:r>
          </a:p>
          <a:p>
            <a:r>
              <a:rPr lang="en-US"/>
              <a:t>Complete the number of retail check out lanes, and indicate how many accept WIC</a:t>
            </a:r>
          </a:p>
        </p:txBody>
      </p:sp>
    </p:spTree>
    <p:extLst>
      <p:ext uri="{BB962C8B-B14F-4D97-AF65-F5344CB8AC3E}">
        <p14:creationId xmlns:p14="http://schemas.microsoft.com/office/powerpoint/2010/main" val="1528378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308A-3BD8-6B9E-754E-89C78DE7A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Electronic Cash Register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705370-70DF-D895-0E12-EC56C83421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02C0A-B5A1-679E-7A2F-7B231304D2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/>
              <a:t>Section II – Stand-beside processors</a:t>
            </a:r>
          </a:p>
          <a:p>
            <a:r>
              <a:rPr lang="en-US"/>
              <a:t>Answer each question</a:t>
            </a:r>
          </a:p>
          <a:p>
            <a:r>
              <a:rPr lang="en-US"/>
              <a:t>Provide your SNAP number</a:t>
            </a:r>
          </a:p>
          <a:p>
            <a:r>
              <a:rPr lang="en-US"/>
              <a:t>Complete the contact information for your provider – this is needed to help resolve problems with scanning</a:t>
            </a:r>
          </a:p>
          <a:p>
            <a:pPr marL="0" indent="0" algn="ctr">
              <a:buNone/>
            </a:pPr>
            <a:r>
              <a:rPr lang="en-US" b="1"/>
              <a:t>Section III – Internet Information</a:t>
            </a:r>
          </a:p>
          <a:p>
            <a:r>
              <a:rPr lang="en-US"/>
              <a:t>Answer each question</a:t>
            </a:r>
          </a:p>
          <a:p>
            <a:r>
              <a:rPr lang="en-US"/>
              <a:t>Provide contact information for your internet provider</a:t>
            </a:r>
          </a:p>
        </p:txBody>
      </p:sp>
    </p:spTree>
    <p:extLst>
      <p:ext uri="{BB962C8B-B14F-4D97-AF65-F5344CB8AC3E}">
        <p14:creationId xmlns:p14="http://schemas.microsoft.com/office/powerpoint/2010/main" val="4063276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0401E-C07C-6FEA-186D-2AE617C9C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Attachments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5FC748-D1F1-2263-3A54-F6F590987D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9227F-F750-2EA6-3640-AEE37AC270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/>
              <a:t>Include these items:</a:t>
            </a:r>
          </a:p>
          <a:p>
            <a:pPr marL="0" indent="0">
              <a:buNone/>
            </a:pPr>
            <a:endParaRPr lang="en-US" b="1"/>
          </a:p>
          <a:p>
            <a:r>
              <a:rPr lang="en-US" b="1"/>
              <a:t>A copy of your insurance declarations page</a:t>
            </a:r>
          </a:p>
          <a:p>
            <a:r>
              <a:rPr lang="en-US" b="1"/>
              <a:t>A copy of your current health permit</a:t>
            </a:r>
          </a:p>
          <a:p>
            <a:r>
              <a:rPr lang="en-US" b="1"/>
              <a:t>The Electronic Cash Register form</a:t>
            </a:r>
          </a:p>
          <a:p>
            <a:r>
              <a:rPr lang="en-US" b="1"/>
              <a:t>The Shelf Price Survey</a:t>
            </a:r>
          </a:p>
          <a:p>
            <a:r>
              <a:rPr lang="en-US" b="1"/>
              <a:t>A current formula invoice</a:t>
            </a:r>
          </a:p>
          <a:p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41656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8CE20-F42F-F2BA-A12E-85BC83B56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/>
              <a:t>Important Reminders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9024D3-1F7C-29CE-13A5-1078B36EF8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0F96A-8EAC-F42D-76FC-CD954F4AC0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947" y="1701265"/>
            <a:ext cx="10552113" cy="4753855"/>
          </a:xfrm>
        </p:spPr>
        <p:txBody>
          <a:bodyPr>
            <a:normAutofit/>
          </a:bodyPr>
          <a:lstStyle/>
          <a:p>
            <a:r>
              <a:rPr lang="en-US"/>
              <a:t>New store applications are accepted from October 1 – February 1</a:t>
            </a:r>
          </a:p>
          <a:p>
            <a:r>
              <a:rPr lang="en-US"/>
              <a:t>New stores will have to pass a preauthorization inspection prior to authorization</a:t>
            </a:r>
          </a:p>
          <a:p>
            <a:r>
              <a:rPr lang="en-US"/>
              <a:t>Reauthorization is every three years, the next reauthorization is in 2027</a:t>
            </a:r>
          </a:p>
          <a:p>
            <a:r>
              <a:rPr lang="en-US"/>
              <a:t>A separate application must be submitted for each location</a:t>
            </a:r>
          </a:p>
          <a:p>
            <a:r>
              <a:rPr lang="en-US"/>
              <a:t>Reauthorization does not include an inspection</a:t>
            </a:r>
          </a:p>
          <a:p>
            <a:r>
              <a:rPr lang="en-US"/>
              <a:t>Reauthorization applications are accepted from April 1 – April 30 – late applications may result in a lapse of service</a:t>
            </a:r>
          </a:p>
          <a:p>
            <a:r>
              <a:rPr lang="en-US"/>
              <a:t>All agreements expire September 30 of every third year. New stores will need to apply for reauthorization during the reauthorization period regardless of when the agreement started.</a:t>
            </a:r>
          </a:p>
          <a:p>
            <a:pPr marL="0" indent="0" algn="ctr">
              <a:buNone/>
            </a:pPr>
            <a:r>
              <a:rPr lang="en-US" b="1">
                <a:solidFill>
                  <a:srgbClr val="FF0000"/>
                </a:solidFill>
              </a:rPr>
              <a:t>Incomplete Applications will be returned.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17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27BD3-2FD7-02D0-46DF-04AAC6C11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Please reach out with any questions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85F525-4026-5F45-7197-9523668A6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90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063CD4-0B18-77AE-2888-A9A8A6E827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>
              <a:hlinkClick r:id="rId2"/>
            </a:endParaRPr>
          </a:p>
          <a:p>
            <a:endParaRPr lang="en-US">
              <a:hlinkClick r:id="rId2"/>
            </a:endParaRPr>
          </a:p>
          <a:p>
            <a:endParaRPr lang="en-US">
              <a:hlinkClick r:id="rId2"/>
            </a:endParaRPr>
          </a:p>
          <a:p>
            <a:r>
              <a:rPr lang="en-US">
                <a:hlinkClick r:id="rId2"/>
              </a:rPr>
              <a:t>DPBHWICVendor@health.nv.gov</a:t>
            </a:r>
            <a:endParaRPr lang="en-US"/>
          </a:p>
          <a:p>
            <a:r>
              <a:rPr lang="en-US"/>
              <a:t>775-684-5942</a:t>
            </a:r>
          </a:p>
          <a:p>
            <a:endParaRPr lang="en-US"/>
          </a:p>
          <a:p>
            <a:r>
              <a:rPr lang="en-US"/>
              <a:t>4150 Technology Way, 2</a:t>
            </a:r>
            <a:r>
              <a:rPr lang="en-US" baseline="30000"/>
              <a:t>nd</a:t>
            </a:r>
            <a:r>
              <a:rPr lang="en-US"/>
              <a:t> Floor</a:t>
            </a:r>
          </a:p>
          <a:p>
            <a:r>
              <a:rPr lang="en-US"/>
              <a:t>Carson City, NV 89706</a:t>
            </a:r>
          </a:p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AE7B19-3DA8-3603-A704-11C8FFB4E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85ED-5E85-4370-8300-20A91DEF3646}" type="slidenum">
              <a:rPr lang="en-US" smtClean="0"/>
              <a:t>22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2AF623-900E-5D24-EE3F-0E5CB4AE6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02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2093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DPBH BRANDED COLORS">
      <a:dk1>
        <a:srgbClr val="595959"/>
      </a:dk1>
      <a:lt1>
        <a:sysClr val="window" lastClr="FFFFFF"/>
      </a:lt1>
      <a:dk2>
        <a:srgbClr val="00396B"/>
      </a:dk2>
      <a:lt2>
        <a:srgbClr val="E7E6E6"/>
      </a:lt2>
      <a:accent1>
        <a:srgbClr val="005B9E"/>
      </a:accent1>
      <a:accent2>
        <a:srgbClr val="939598"/>
      </a:accent2>
      <a:accent3>
        <a:srgbClr val="E1CB27"/>
      </a:accent3>
      <a:accent4>
        <a:srgbClr val="18ADA1"/>
      </a:accent4>
      <a:accent5>
        <a:srgbClr val="819067"/>
      </a:accent5>
      <a:accent6>
        <a:srgbClr val="B34F4F"/>
      </a:accent6>
      <a:hlink>
        <a:srgbClr val="005B9E"/>
      </a:hlink>
      <a:folHlink>
        <a:srgbClr val="595959"/>
      </a:folHlink>
    </a:clrScheme>
    <a:fontScheme name="DPBH Theme Fonts">
      <a:majorFont>
        <a:latin typeface="Univers LT Std 59 UltraCn"/>
        <a:ea typeface=""/>
        <a:cs typeface=""/>
      </a:majorFont>
      <a:minorFont>
        <a:latin typeface="Montserrat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PBH PowerPoint Template 3.21.23" id="{C999D627-217C-475E-B2B1-E27052B94EEA}" vid="{29B7B416-2514-4FBE-9D46-73D235F605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DHHS PowerPoint Template with DPBH Logo--Use When Presenting with other DHHS Divisions</Template>
  <TotalTime>8</TotalTime>
  <Words>1084</Words>
  <Application>Microsoft Office PowerPoint</Application>
  <PresentationFormat>Widescreen</PresentationFormat>
  <Paragraphs>172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Montserrat Medium</vt:lpstr>
      <vt:lpstr>Univers LT Std 59 UltraCn</vt:lpstr>
      <vt:lpstr>Wingdings</vt:lpstr>
      <vt:lpstr>Office Theme</vt:lpstr>
      <vt:lpstr>How to Complete a WIC Application  </vt:lpstr>
      <vt:lpstr>PowerPoint Presentation</vt:lpstr>
      <vt:lpstr>What is WIC?</vt:lpstr>
      <vt:lpstr>Why is WIC Important?</vt:lpstr>
      <vt:lpstr> </vt:lpstr>
      <vt:lpstr>Why are WIC Vendors Important?</vt:lpstr>
      <vt:lpstr>Vendor Requirements</vt:lpstr>
      <vt:lpstr>The Nevada WIC Vendor Application</vt:lpstr>
      <vt:lpstr>Information to gather first</vt:lpstr>
      <vt:lpstr>Completing the Application</vt:lpstr>
      <vt:lpstr>Completing the Application </vt:lpstr>
      <vt:lpstr>Completing the Application</vt:lpstr>
      <vt:lpstr>Completing the Application</vt:lpstr>
      <vt:lpstr>Completing the Application</vt:lpstr>
      <vt:lpstr>Complete and sign</vt:lpstr>
      <vt:lpstr>Shelf-Price Survey</vt:lpstr>
      <vt:lpstr>Electronic Cash Register</vt:lpstr>
      <vt:lpstr>Electronic Cash Register</vt:lpstr>
      <vt:lpstr>Attachments</vt:lpstr>
      <vt:lpstr>Important Reminders</vt:lpstr>
      <vt:lpstr>Please reach out with any questions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Evelyn L. Dryer</dc:creator>
  <cp:lastModifiedBy>Vania Cesmas</cp:lastModifiedBy>
  <cp:revision>3</cp:revision>
  <dcterms:created xsi:type="dcterms:W3CDTF">2024-12-23T18:09:30Z</dcterms:created>
  <dcterms:modified xsi:type="dcterms:W3CDTF">2026-09-17T19:26:34Z</dcterms:modified>
</cp:coreProperties>
</file>